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0" r:id="rId5"/>
    <p:sldId id="264" r:id="rId6"/>
    <p:sldId id="285" r:id="rId7"/>
    <p:sldId id="276" r:id="rId8"/>
    <p:sldId id="268" r:id="rId9"/>
    <p:sldId id="289" r:id="rId10"/>
    <p:sldId id="271" r:id="rId11"/>
    <p:sldId id="262" r:id="rId12"/>
    <p:sldId id="269" r:id="rId13"/>
    <p:sldId id="298" r:id="rId14"/>
    <p:sldId id="263" r:id="rId15"/>
    <p:sldId id="272" r:id="rId16"/>
    <p:sldId id="273" r:id="rId17"/>
    <p:sldId id="260" r:id="rId18"/>
    <p:sldId id="274" r:id="rId19"/>
    <p:sldId id="277" r:id="rId20"/>
    <p:sldId id="278" r:id="rId21"/>
    <p:sldId id="280" r:id="rId22"/>
    <p:sldId id="281" r:id="rId23"/>
    <p:sldId id="283" r:id="rId24"/>
    <p:sldId id="279" r:id="rId25"/>
    <p:sldId id="295" r:id="rId26"/>
    <p:sldId id="307" r:id="rId27"/>
    <p:sldId id="306" r:id="rId28"/>
    <p:sldId id="300" r:id="rId29"/>
    <p:sldId id="301" r:id="rId30"/>
    <p:sldId id="303" r:id="rId31"/>
    <p:sldId id="304" r:id="rId32"/>
    <p:sldId id="308" r:id="rId33"/>
    <p:sldId id="310" r:id="rId34"/>
    <p:sldId id="297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 d'alessandro" initials="ad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0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A0FC2-6BA1-4FFA-9AFF-076EE94CDB4E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E48E399-203C-4A35-AC6C-BCC234F42EB0}">
      <dgm:prSet/>
      <dgm:spPr/>
      <dgm:t>
        <a:bodyPr/>
        <a:lstStyle/>
        <a:p>
          <a:r>
            <a:rPr lang="it-IT" dirty="0"/>
            <a:t>Collaborazione con l’Università delle Marche</a:t>
          </a:r>
          <a:endParaRPr lang="en-US" dirty="0"/>
        </a:p>
      </dgm:t>
    </dgm:pt>
    <dgm:pt modelId="{A9ACD8CC-BB07-4E89-B255-4F03F8B2E88E}" type="parTrans" cxnId="{9DB3992D-BFA3-4462-96B3-2B9580F24BB1}">
      <dgm:prSet/>
      <dgm:spPr/>
      <dgm:t>
        <a:bodyPr/>
        <a:lstStyle/>
        <a:p>
          <a:endParaRPr lang="en-US"/>
        </a:p>
      </dgm:t>
    </dgm:pt>
    <dgm:pt modelId="{0A2CF3EE-65EF-4B3C-AC16-DADC0F03C4B8}" type="sibTrans" cxnId="{9DB3992D-BFA3-4462-96B3-2B9580F24BB1}">
      <dgm:prSet/>
      <dgm:spPr/>
      <dgm:t>
        <a:bodyPr/>
        <a:lstStyle/>
        <a:p>
          <a:endParaRPr lang="en-US"/>
        </a:p>
      </dgm:t>
    </dgm:pt>
    <dgm:pt modelId="{DC08CF74-48AF-4255-8F3E-12C43B6F7406}">
      <dgm:prSet/>
      <dgm:spPr/>
      <dgm:t>
        <a:bodyPr/>
        <a:lstStyle/>
        <a:p>
          <a:r>
            <a:rPr lang="it-IT" dirty="0"/>
            <a:t>Collaborazione con l’Università di Firenze (Elisa) </a:t>
          </a:r>
          <a:endParaRPr lang="en-US" dirty="0"/>
        </a:p>
      </dgm:t>
    </dgm:pt>
    <dgm:pt modelId="{CCA037E8-74D2-46FA-B513-AAF79015FF0C}" type="parTrans" cxnId="{0098184F-853C-4024-925D-BEDE995D8CCC}">
      <dgm:prSet/>
      <dgm:spPr/>
      <dgm:t>
        <a:bodyPr/>
        <a:lstStyle/>
        <a:p>
          <a:endParaRPr lang="en-US"/>
        </a:p>
      </dgm:t>
    </dgm:pt>
    <dgm:pt modelId="{2F902983-D84D-44D7-9C1D-CFAC7574E7D1}" type="sibTrans" cxnId="{0098184F-853C-4024-925D-BEDE995D8CCC}">
      <dgm:prSet/>
      <dgm:spPr/>
      <dgm:t>
        <a:bodyPr/>
        <a:lstStyle/>
        <a:p>
          <a:endParaRPr lang="en-US"/>
        </a:p>
      </dgm:t>
    </dgm:pt>
    <dgm:pt modelId="{4BC58C23-05A2-4B72-9DD1-3AD710693271}">
      <dgm:prSet/>
      <dgm:spPr/>
      <dgm:t>
        <a:bodyPr/>
        <a:lstStyle/>
        <a:p>
          <a:r>
            <a:rPr lang="it-IT" dirty="0"/>
            <a:t>La nuova normativa </a:t>
          </a:r>
          <a:endParaRPr lang="en-US" dirty="0"/>
        </a:p>
      </dgm:t>
    </dgm:pt>
    <dgm:pt modelId="{BCAD6FA7-99FA-4E22-AB08-D0C832CE3199}" type="parTrans" cxnId="{56F9E7D2-6A3B-4907-9375-C76F30A492B6}">
      <dgm:prSet/>
      <dgm:spPr/>
      <dgm:t>
        <a:bodyPr/>
        <a:lstStyle/>
        <a:p>
          <a:endParaRPr lang="en-US"/>
        </a:p>
      </dgm:t>
    </dgm:pt>
    <dgm:pt modelId="{060AA718-4179-4A2A-937C-4D66B72AD89D}" type="sibTrans" cxnId="{56F9E7D2-6A3B-4907-9375-C76F30A492B6}">
      <dgm:prSet/>
      <dgm:spPr/>
      <dgm:t>
        <a:bodyPr/>
        <a:lstStyle/>
        <a:p>
          <a:endParaRPr lang="en-US"/>
        </a:p>
      </dgm:t>
    </dgm:pt>
    <dgm:pt modelId="{A91E5FDE-A8A5-4FDC-B043-70ADB578F7D5}" type="pres">
      <dgm:prSet presAssocID="{5DEA0FC2-6BA1-4FFA-9AFF-076EE94CDB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6E860C0-535E-4331-A307-1EA4AFC41541}" type="pres">
      <dgm:prSet presAssocID="{CE48E399-203C-4A35-AC6C-BCC234F42E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7ADCB0-A8D0-459F-B17C-795FD7077838}" type="pres">
      <dgm:prSet presAssocID="{0A2CF3EE-65EF-4B3C-AC16-DADC0F03C4B8}" presName="sibTrans" presStyleCnt="0"/>
      <dgm:spPr/>
    </dgm:pt>
    <dgm:pt modelId="{388BC70B-A017-4BEE-9DCC-3EE04AE8567C}" type="pres">
      <dgm:prSet presAssocID="{DC08CF74-48AF-4255-8F3E-12C43B6F74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3E60EB-5028-4276-A326-6832FB2830D3}" type="pres">
      <dgm:prSet presAssocID="{2F902983-D84D-44D7-9C1D-CFAC7574E7D1}" presName="sibTrans" presStyleCnt="0"/>
      <dgm:spPr/>
    </dgm:pt>
    <dgm:pt modelId="{870B48A0-5C83-454D-AB4A-76AEA636611D}" type="pres">
      <dgm:prSet presAssocID="{4BC58C23-05A2-4B72-9DD1-3AD7106932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86D52B6-31BD-4004-94A0-EF1E22AACF08}" type="presOf" srcId="{CE48E399-203C-4A35-AC6C-BCC234F42EB0}" destId="{E6E860C0-535E-4331-A307-1EA4AFC41541}" srcOrd="0" destOrd="0" presId="urn:microsoft.com/office/officeart/2005/8/layout/default"/>
    <dgm:cxn modelId="{56F9E7D2-6A3B-4907-9375-C76F30A492B6}" srcId="{5DEA0FC2-6BA1-4FFA-9AFF-076EE94CDB4E}" destId="{4BC58C23-05A2-4B72-9DD1-3AD710693271}" srcOrd="2" destOrd="0" parTransId="{BCAD6FA7-99FA-4E22-AB08-D0C832CE3199}" sibTransId="{060AA718-4179-4A2A-937C-4D66B72AD89D}"/>
    <dgm:cxn modelId="{E69F8CC7-8B94-4E7F-8743-AC3462BC5820}" type="presOf" srcId="{DC08CF74-48AF-4255-8F3E-12C43B6F7406}" destId="{388BC70B-A017-4BEE-9DCC-3EE04AE8567C}" srcOrd="0" destOrd="0" presId="urn:microsoft.com/office/officeart/2005/8/layout/default"/>
    <dgm:cxn modelId="{0098184F-853C-4024-925D-BEDE995D8CCC}" srcId="{5DEA0FC2-6BA1-4FFA-9AFF-076EE94CDB4E}" destId="{DC08CF74-48AF-4255-8F3E-12C43B6F7406}" srcOrd="1" destOrd="0" parTransId="{CCA037E8-74D2-46FA-B513-AAF79015FF0C}" sibTransId="{2F902983-D84D-44D7-9C1D-CFAC7574E7D1}"/>
    <dgm:cxn modelId="{C6B71727-35E4-4F62-AFE5-146EE0EF3377}" type="presOf" srcId="{4BC58C23-05A2-4B72-9DD1-3AD710693271}" destId="{870B48A0-5C83-454D-AB4A-76AEA636611D}" srcOrd="0" destOrd="0" presId="urn:microsoft.com/office/officeart/2005/8/layout/default"/>
    <dgm:cxn modelId="{9DB3992D-BFA3-4462-96B3-2B9580F24BB1}" srcId="{5DEA0FC2-6BA1-4FFA-9AFF-076EE94CDB4E}" destId="{CE48E399-203C-4A35-AC6C-BCC234F42EB0}" srcOrd="0" destOrd="0" parTransId="{A9ACD8CC-BB07-4E89-B255-4F03F8B2E88E}" sibTransId="{0A2CF3EE-65EF-4B3C-AC16-DADC0F03C4B8}"/>
    <dgm:cxn modelId="{47607A3F-6132-4EA0-BCA3-8265250A6E9E}" type="presOf" srcId="{5DEA0FC2-6BA1-4FFA-9AFF-076EE94CDB4E}" destId="{A91E5FDE-A8A5-4FDC-B043-70ADB578F7D5}" srcOrd="0" destOrd="0" presId="urn:microsoft.com/office/officeart/2005/8/layout/default"/>
    <dgm:cxn modelId="{1AAC68AB-2BD3-419A-ABA9-F8ABE506250C}" type="presParOf" srcId="{A91E5FDE-A8A5-4FDC-B043-70ADB578F7D5}" destId="{E6E860C0-535E-4331-A307-1EA4AFC41541}" srcOrd="0" destOrd="0" presId="urn:microsoft.com/office/officeart/2005/8/layout/default"/>
    <dgm:cxn modelId="{E476112A-2046-4274-9C3B-D7D37FE77FD0}" type="presParOf" srcId="{A91E5FDE-A8A5-4FDC-B043-70ADB578F7D5}" destId="{517ADCB0-A8D0-459F-B17C-795FD7077838}" srcOrd="1" destOrd="0" presId="urn:microsoft.com/office/officeart/2005/8/layout/default"/>
    <dgm:cxn modelId="{F6940AF5-69BB-4933-BDAF-E50A8CB3D38C}" type="presParOf" srcId="{A91E5FDE-A8A5-4FDC-B043-70ADB578F7D5}" destId="{388BC70B-A017-4BEE-9DCC-3EE04AE8567C}" srcOrd="2" destOrd="0" presId="urn:microsoft.com/office/officeart/2005/8/layout/default"/>
    <dgm:cxn modelId="{29967002-B1BB-49D9-9CA6-928B8251684E}" type="presParOf" srcId="{A91E5FDE-A8A5-4FDC-B043-70ADB578F7D5}" destId="{E03E60EB-5028-4276-A326-6832FB2830D3}" srcOrd="3" destOrd="0" presId="urn:microsoft.com/office/officeart/2005/8/layout/default"/>
    <dgm:cxn modelId="{54002007-8D09-425E-8B00-44C25B490EAE}" type="presParOf" srcId="{A91E5FDE-A8A5-4FDC-B043-70ADB578F7D5}" destId="{870B48A0-5C83-454D-AB4A-76AEA636611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3769D-1B1D-488D-A896-869F7F8F093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0DC590-B944-451B-A9F8-00B1495E9E2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dirty="0" smtClean="0"/>
            <a:t>Dirigente scolastico  Insegnanti della scuola dell’infanzia, primaria, secondaria di I e II grado, Personale ATA </a:t>
          </a:r>
          <a:endParaRPr lang="en-US" sz="2000" dirty="0" smtClean="0"/>
        </a:p>
        <a:p>
          <a:pPr marL="0" marR="0" indent="0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it-IT" sz="2000" dirty="0" smtClean="0"/>
            <a:t>Professionalità presenti all’interno del contesto scolastico</a:t>
          </a:r>
          <a:endParaRPr lang="en-US" sz="2000" dirty="0" smtClean="0"/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4D8C8993-059B-4CF8-8128-8D48C9775B5B}" type="parTrans" cxnId="{E54DDB26-2E8B-4B1D-B625-BD2B32930F38}">
      <dgm:prSet/>
      <dgm:spPr/>
      <dgm:t>
        <a:bodyPr/>
        <a:lstStyle/>
        <a:p>
          <a:endParaRPr lang="en-US"/>
        </a:p>
      </dgm:t>
    </dgm:pt>
    <dgm:pt modelId="{BFCCC9C0-0DD8-4704-B2E3-4ACAC76EC274}" type="sibTrans" cxnId="{E54DDB26-2E8B-4B1D-B625-BD2B32930F38}">
      <dgm:prSet/>
      <dgm:spPr/>
      <dgm:t>
        <a:bodyPr/>
        <a:lstStyle/>
        <a:p>
          <a:endParaRPr lang="en-US"/>
        </a:p>
      </dgm:t>
    </dgm:pt>
    <dgm:pt modelId="{33A0598E-7DEB-4A2A-B526-60D0010CAE65}">
      <dgm:prSet custT="1"/>
      <dgm:spPr>
        <a:solidFill>
          <a:srgbClr val="FF0000"/>
        </a:solidFill>
      </dgm:spPr>
      <dgm:t>
        <a:bodyPr/>
        <a:lstStyle/>
        <a:p>
          <a:r>
            <a:rPr lang="en-US" sz="2000" dirty="0" smtClean="0"/>
            <a:t>Le </a:t>
          </a:r>
          <a:r>
            <a:rPr lang="en-US" sz="2000" dirty="0" err="1" smtClean="0"/>
            <a:t>famiglie</a:t>
          </a:r>
          <a:r>
            <a:rPr lang="en-US" sz="2000" dirty="0" smtClean="0"/>
            <a:t> </a:t>
          </a:r>
          <a:endParaRPr lang="en-US" sz="2000" dirty="0"/>
        </a:p>
      </dgm:t>
    </dgm:pt>
    <dgm:pt modelId="{28314B85-7329-4610-8EAC-76BAFBC35454}" type="parTrans" cxnId="{4232BEE5-6F65-4E93-BC68-0BF420BC13CC}">
      <dgm:prSet/>
      <dgm:spPr/>
      <dgm:t>
        <a:bodyPr/>
        <a:lstStyle/>
        <a:p>
          <a:endParaRPr lang="en-US"/>
        </a:p>
      </dgm:t>
    </dgm:pt>
    <dgm:pt modelId="{9416EE1F-4719-4B68-BABF-AF3D39B9D68F}" type="sibTrans" cxnId="{4232BEE5-6F65-4E93-BC68-0BF420BC13CC}">
      <dgm:prSet/>
      <dgm:spPr/>
      <dgm:t>
        <a:bodyPr/>
        <a:lstStyle/>
        <a:p>
          <a:endParaRPr lang="en-US"/>
        </a:p>
      </dgm:t>
    </dgm:pt>
    <dgm:pt modelId="{67646606-802E-459D-B79A-19152419D8E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 smtClean="0"/>
            <a:t>Studentesse</a:t>
          </a:r>
          <a:r>
            <a:rPr lang="en-US" sz="2000" dirty="0" smtClean="0"/>
            <a:t> e </a:t>
          </a:r>
          <a:r>
            <a:rPr lang="en-US" sz="2000" dirty="0" err="1" smtClean="0"/>
            <a:t>studenti</a:t>
          </a:r>
          <a:r>
            <a:rPr lang="en-US" sz="2000" dirty="0" smtClean="0"/>
            <a:t> </a:t>
          </a:r>
          <a:endParaRPr lang="en-US" sz="2000" dirty="0"/>
        </a:p>
      </dgm:t>
    </dgm:pt>
    <dgm:pt modelId="{0FF16416-C006-4221-AE83-6067EC5E1558}" type="parTrans" cxnId="{4A19A039-916C-4436-8B29-2DC7FB0C47AD}">
      <dgm:prSet/>
      <dgm:spPr/>
      <dgm:t>
        <a:bodyPr/>
        <a:lstStyle/>
        <a:p>
          <a:endParaRPr lang="en-US"/>
        </a:p>
      </dgm:t>
    </dgm:pt>
    <dgm:pt modelId="{9B39D6C3-0879-4534-B74D-33D22B8FB25D}" type="sibTrans" cxnId="{4A19A039-916C-4436-8B29-2DC7FB0C47AD}">
      <dgm:prSet/>
      <dgm:spPr/>
      <dgm:t>
        <a:bodyPr/>
        <a:lstStyle/>
        <a:p>
          <a:endParaRPr lang="en-US"/>
        </a:p>
      </dgm:t>
    </dgm:pt>
    <dgm:pt modelId="{C285748A-938A-4576-969C-CEC6BC241217}">
      <dgm:prSet custT="1"/>
      <dgm:spPr>
        <a:solidFill>
          <a:srgbClr val="00B0F0"/>
        </a:solidFill>
      </dgm:spPr>
      <dgm:t>
        <a:bodyPr/>
        <a:lstStyle/>
        <a:p>
          <a:r>
            <a:rPr lang="it-IT" sz="2000" dirty="0" smtClean="0"/>
            <a:t>Figure specializzate del territorio, forze dell’ordine, servizi sanitari, strutture educative</a:t>
          </a:r>
          <a:endParaRPr lang="it-IT" sz="2000" dirty="0"/>
        </a:p>
      </dgm:t>
    </dgm:pt>
    <dgm:pt modelId="{8D7184D2-6050-4067-9D36-926D48F557EE}" type="parTrans" cxnId="{99FDBDA8-BADD-4BF3-8F97-056D584D3D19}">
      <dgm:prSet/>
      <dgm:spPr/>
      <dgm:t>
        <a:bodyPr/>
        <a:lstStyle/>
        <a:p>
          <a:endParaRPr lang="it-IT"/>
        </a:p>
      </dgm:t>
    </dgm:pt>
    <dgm:pt modelId="{F1CC1C54-1B55-42A7-A2E9-9940479835D9}" type="sibTrans" cxnId="{99FDBDA8-BADD-4BF3-8F97-056D584D3D19}">
      <dgm:prSet/>
      <dgm:spPr/>
      <dgm:t>
        <a:bodyPr/>
        <a:lstStyle/>
        <a:p>
          <a:endParaRPr lang="it-IT"/>
        </a:p>
      </dgm:t>
    </dgm:pt>
    <dgm:pt modelId="{B8241A83-F076-44A2-98BB-8EB42B9B8FCB}" type="pres">
      <dgm:prSet presAssocID="{9DA3769D-1B1D-488D-A896-869F7F8F09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22BA07F-D8DC-43E0-A6E1-E235909461A9}" type="pres">
      <dgm:prSet presAssocID="{F90DC590-B944-451B-A9F8-00B1495E9E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E736E4-7CE7-4299-9934-4666661FF188}" type="pres">
      <dgm:prSet presAssocID="{BFCCC9C0-0DD8-4704-B2E3-4ACAC76EC274}" presName="spacer" presStyleCnt="0"/>
      <dgm:spPr/>
    </dgm:pt>
    <dgm:pt modelId="{4142E27B-3C9A-4D75-9D6B-7934A1120A9B}" type="pres">
      <dgm:prSet presAssocID="{C285748A-938A-4576-969C-CEC6BC24121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87DEB5-A0C9-4D32-87B2-FBE16860208D}" type="pres">
      <dgm:prSet presAssocID="{F1CC1C54-1B55-42A7-A2E9-9940479835D9}" presName="spacer" presStyleCnt="0"/>
      <dgm:spPr/>
    </dgm:pt>
    <dgm:pt modelId="{E96B7D8E-4DE8-443C-B25F-C5A02D4F109E}" type="pres">
      <dgm:prSet presAssocID="{33A0598E-7DEB-4A2A-B526-60D0010CAE6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7E6FE7-6960-48E7-8EAC-DE860702150F}" type="pres">
      <dgm:prSet presAssocID="{9416EE1F-4719-4B68-BABF-AF3D39B9D68F}" presName="spacer" presStyleCnt="0"/>
      <dgm:spPr/>
    </dgm:pt>
    <dgm:pt modelId="{F44F0249-328F-4449-B2BC-8179ECA61903}" type="pres">
      <dgm:prSet presAssocID="{67646606-802E-459D-B79A-19152419D8E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E1B6519-20A0-42D7-9D2B-576D8E3CE8D6}" type="presOf" srcId="{67646606-802E-459D-B79A-19152419D8EB}" destId="{F44F0249-328F-4449-B2BC-8179ECA61903}" srcOrd="0" destOrd="0" presId="urn:microsoft.com/office/officeart/2005/8/layout/vList2"/>
    <dgm:cxn modelId="{99FDBDA8-BADD-4BF3-8F97-056D584D3D19}" srcId="{9DA3769D-1B1D-488D-A896-869F7F8F0934}" destId="{C285748A-938A-4576-969C-CEC6BC241217}" srcOrd="1" destOrd="0" parTransId="{8D7184D2-6050-4067-9D36-926D48F557EE}" sibTransId="{F1CC1C54-1B55-42A7-A2E9-9940479835D9}"/>
    <dgm:cxn modelId="{E54DDB26-2E8B-4B1D-B625-BD2B32930F38}" srcId="{9DA3769D-1B1D-488D-A896-869F7F8F0934}" destId="{F90DC590-B944-451B-A9F8-00B1495E9E2A}" srcOrd="0" destOrd="0" parTransId="{4D8C8993-059B-4CF8-8128-8D48C9775B5B}" sibTransId="{BFCCC9C0-0DD8-4704-B2E3-4ACAC76EC274}"/>
    <dgm:cxn modelId="{4A76F239-7170-41D0-99DC-E66D313245DE}" type="presOf" srcId="{F90DC590-B944-451B-A9F8-00B1495E9E2A}" destId="{922BA07F-D8DC-43E0-A6E1-E235909461A9}" srcOrd="0" destOrd="0" presId="urn:microsoft.com/office/officeart/2005/8/layout/vList2"/>
    <dgm:cxn modelId="{4A19A039-916C-4436-8B29-2DC7FB0C47AD}" srcId="{9DA3769D-1B1D-488D-A896-869F7F8F0934}" destId="{67646606-802E-459D-B79A-19152419D8EB}" srcOrd="3" destOrd="0" parTransId="{0FF16416-C006-4221-AE83-6067EC5E1558}" sibTransId="{9B39D6C3-0879-4534-B74D-33D22B8FB25D}"/>
    <dgm:cxn modelId="{FCCE6559-2952-4741-801E-163E16D04760}" type="presOf" srcId="{C285748A-938A-4576-969C-CEC6BC241217}" destId="{4142E27B-3C9A-4D75-9D6B-7934A1120A9B}" srcOrd="0" destOrd="0" presId="urn:microsoft.com/office/officeart/2005/8/layout/vList2"/>
    <dgm:cxn modelId="{8D737E03-712C-48BA-B87B-A18E27E938C2}" type="presOf" srcId="{9DA3769D-1B1D-488D-A896-869F7F8F0934}" destId="{B8241A83-F076-44A2-98BB-8EB42B9B8FCB}" srcOrd="0" destOrd="0" presId="urn:microsoft.com/office/officeart/2005/8/layout/vList2"/>
    <dgm:cxn modelId="{B932C1EE-4B48-4428-9D74-AD3AAAFF7ACA}" type="presOf" srcId="{33A0598E-7DEB-4A2A-B526-60D0010CAE65}" destId="{E96B7D8E-4DE8-443C-B25F-C5A02D4F109E}" srcOrd="0" destOrd="0" presId="urn:microsoft.com/office/officeart/2005/8/layout/vList2"/>
    <dgm:cxn modelId="{4232BEE5-6F65-4E93-BC68-0BF420BC13CC}" srcId="{9DA3769D-1B1D-488D-A896-869F7F8F0934}" destId="{33A0598E-7DEB-4A2A-B526-60D0010CAE65}" srcOrd="2" destOrd="0" parTransId="{28314B85-7329-4610-8EAC-76BAFBC35454}" sibTransId="{9416EE1F-4719-4B68-BABF-AF3D39B9D68F}"/>
    <dgm:cxn modelId="{6EC4A49E-1902-42D3-A5B8-3F3D0953E783}" type="presParOf" srcId="{B8241A83-F076-44A2-98BB-8EB42B9B8FCB}" destId="{922BA07F-D8DC-43E0-A6E1-E235909461A9}" srcOrd="0" destOrd="0" presId="urn:microsoft.com/office/officeart/2005/8/layout/vList2"/>
    <dgm:cxn modelId="{6549BCDC-FFB2-4B3F-9E3F-F336D919D9EB}" type="presParOf" srcId="{B8241A83-F076-44A2-98BB-8EB42B9B8FCB}" destId="{5CE736E4-7CE7-4299-9934-4666661FF188}" srcOrd="1" destOrd="0" presId="urn:microsoft.com/office/officeart/2005/8/layout/vList2"/>
    <dgm:cxn modelId="{FFF7C892-297F-4F7A-A2D4-CE35A51ACAAE}" type="presParOf" srcId="{B8241A83-F076-44A2-98BB-8EB42B9B8FCB}" destId="{4142E27B-3C9A-4D75-9D6B-7934A1120A9B}" srcOrd="2" destOrd="0" presId="urn:microsoft.com/office/officeart/2005/8/layout/vList2"/>
    <dgm:cxn modelId="{A50CAB8C-6E44-42CF-B58D-8BF50AC4A39D}" type="presParOf" srcId="{B8241A83-F076-44A2-98BB-8EB42B9B8FCB}" destId="{4D87DEB5-A0C9-4D32-87B2-FBE16860208D}" srcOrd="3" destOrd="0" presId="urn:microsoft.com/office/officeart/2005/8/layout/vList2"/>
    <dgm:cxn modelId="{EC033C59-5396-4C45-AB01-737A55C3E00A}" type="presParOf" srcId="{B8241A83-F076-44A2-98BB-8EB42B9B8FCB}" destId="{E96B7D8E-4DE8-443C-B25F-C5A02D4F109E}" srcOrd="4" destOrd="0" presId="urn:microsoft.com/office/officeart/2005/8/layout/vList2"/>
    <dgm:cxn modelId="{1532DE15-3497-4A48-B5DC-A1E662F4BE6B}" type="presParOf" srcId="{B8241A83-F076-44A2-98BB-8EB42B9B8FCB}" destId="{1F7E6FE7-6960-48E7-8EAC-DE860702150F}" srcOrd="5" destOrd="0" presId="urn:microsoft.com/office/officeart/2005/8/layout/vList2"/>
    <dgm:cxn modelId="{888DA6E2-DCD9-413A-A9B6-560938270492}" type="presParOf" srcId="{B8241A83-F076-44A2-98BB-8EB42B9B8FCB}" destId="{F44F0249-328F-4449-B2BC-8179ECA619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7D3EA4-709B-4663-8057-F4B3389DC3F3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71191E-9627-4730-A9EF-250179042B68}">
      <dgm:prSet/>
      <dgm:spPr/>
      <dgm:t>
        <a:bodyPr/>
        <a:lstStyle/>
        <a:p>
          <a:r>
            <a:rPr lang="it-IT"/>
            <a:t>Colloquio individuale con la vittima;</a:t>
          </a:r>
          <a:endParaRPr lang="en-US"/>
        </a:p>
      </dgm:t>
    </dgm:pt>
    <dgm:pt modelId="{30035AA2-6CD9-4128-A5D7-3FA08BB4BEBC}" type="parTrans" cxnId="{42A1B49B-7579-4108-BD1F-B6ABFFF836DA}">
      <dgm:prSet/>
      <dgm:spPr/>
      <dgm:t>
        <a:bodyPr/>
        <a:lstStyle/>
        <a:p>
          <a:endParaRPr lang="en-US"/>
        </a:p>
      </dgm:t>
    </dgm:pt>
    <dgm:pt modelId="{75853365-DB81-4E7F-90D1-97FC0CF70E6E}" type="sibTrans" cxnId="{42A1B49B-7579-4108-BD1F-B6ABFFF836DA}">
      <dgm:prSet/>
      <dgm:spPr/>
      <dgm:t>
        <a:bodyPr/>
        <a:lstStyle/>
        <a:p>
          <a:endParaRPr lang="en-US"/>
        </a:p>
      </dgm:t>
    </dgm:pt>
    <dgm:pt modelId="{A6F7579F-E9F2-4512-9EC7-AC23516B1572}">
      <dgm:prSet/>
      <dgm:spPr/>
      <dgm:t>
        <a:bodyPr/>
        <a:lstStyle/>
        <a:p>
          <a:r>
            <a:rPr lang="it-IT" dirty="0"/>
            <a:t>Colloquio individuale con il bullo;</a:t>
          </a:r>
          <a:endParaRPr lang="en-US" dirty="0"/>
        </a:p>
      </dgm:t>
    </dgm:pt>
    <dgm:pt modelId="{9E57709E-8C83-460E-AA99-9D2F0F2D2A6A}" type="parTrans" cxnId="{833E3729-D84B-4BA3-A087-77B8134777C9}">
      <dgm:prSet/>
      <dgm:spPr/>
      <dgm:t>
        <a:bodyPr/>
        <a:lstStyle/>
        <a:p>
          <a:endParaRPr lang="en-US"/>
        </a:p>
      </dgm:t>
    </dgm:pt>
    <dgm:pt modelId="{714627C8-798A-4D5D-A5EF-88A33ECA8E35}" type="sibTrans" cxnId="{833E3729-D84B-4BA3-A087-77B8134777C9}">
      <dgm:prSet/>
      <dgm:spPr/>
      <dgm:t>
        <a:bodyPr/>
        <a:lstStyle/>
        <a:p>
          <a:endParaRPr lang="en-US"/>
        </a:p>
      </dgm:t>
    </dgm:pt>
    <dgm:pt modelId="{15EB473F-1DA1-48FE-85A4-68D0DAE59225}">
      <dgm:prSet/>
      <dgm:spPr/>
      <dgm:t>
        <a:bodyPr/>
        <a:lstStyle/>
        <a:p>
          <a:r>
            <a:rPr lang="it-IT" dirty="0"/>
            <a:t>Possibile colloquio con i bulli insieme (in caso di gruppo);</a:t>
          </a:r>
          <a:endParaRPr lang="en-US" dirty="0"/>
        </a:p>
      </dgm:t>
    </dgm:pt>
    <dgm:pt modelId="{3EE10DF8-E727-473A-BBE7-0F54427B58E9}" type="parTrans" cxnId="{C53F9B74-EEDD-4E0F-B29A-0024E701A6AE}">
      <dgm:prSet/>
      <dgm:spPr/>
      <dgm:t>
        <a:bodyPr/>
        <a:lstStyle/>
        <a:p>
          <a:endParaRPr lang="en-US"/>
        </a:p>
      </dgm:t>
    </dgm:pt>
    <dgm:pt modelId="{1C534805-6EF7-4061-ABF5-36971CE76C5F}" type="sibTrans" cxnId="{C53F9B74-EEDD-4E0F-B29A-0024E701A6AE}">
      <dgm:prSet/>
      <dgm:spPr/>
      <dgm:t>
        <a:bodyPr/>
        <a:lstStyle/>
        <a:p>
          <a:endParaRPr lang="en-US"/>
        </a:p>
      </dgm:t>
    </dgm:pt>
    <dgm:pt modelId="{6FACFBC7-9425-4EC8-9C1B-2E95F0D4DC78}">
      <dgm:prSet/>
      <dgm:spPr/>
      <dgm:t>
        <a:bodyPr/>
        <a:lstStyle/>
        <a:p>
          <a:r>
            <a:rPr lang="it-IT" dirty="0"/>
            <a:t>Possibile colloquio con vittima e bullo/i se le condizioni di consapevolezza lo consentono;</a:t>
          </a:r>
          <a:endParaRPr lang="en-US" dirty="0"/>
        </a:p>
      </dgm:t>
    </dgm:pt>
    <dgm:pt modelId="{7980A026-C268-45B6-89B0-57D1699BBE27}" type="parTrans" cxnId="{CE62BDD6-0CAC-439D-8A6E-40CF28F4B616}">
      <dgm:prSet/>
      <dgm:spPr/>
      <dgm:t>
        <a:bodyPr/>
        <a:lstStyle/>
        <a:p>
          <a:endParaRPr lang="en-US"/>
        </a:p>
      </dgm:t>
    </dgm:pt>
    <dgm:pt modelId="{B6003B51-FBD4-47B5-A5C0-ED32DCBFD77D}" type="sibTrans" cxnId="{CE62BDD6-0CAC-439D-8A6E-40CF28F4B616}">
      <dgm:prSet/>
      <dgm:spPr/>
      <dgm:t>
        <a:bodyPr/>
        <a:lstStyle/>
        <a:p>
          <a:endParaRPr lang="en-US"/>
        </a:p>
      </dgm:t>
    </dgm:pt>
    <dgm:pt modelId="{AA36FB84-9AB7-4C77-A64D-47DA369BFE3B}">
      <dgm:prSet/>
      <dgm:spPr/>
      <dgm:t>
        <a:bodyPr/>
        <a:lstStyle/>
        <a:p>
          <a:r>
            <a:rPr lang="it-IT" dirty="0">
              <a:solidFill>
                <a:srgbClr val="FF0000"/>
              </a:solidFill>
            </a:rPr>
            <a:t>Coinvolgimento dei genitori di vittima e bullo/i. </a:t>
          </a:r>
          <a:endParaRPr lang="en-US" dirty="0">
            <a:solidFill>
              <a:srgbClr val="FF0000"/>
            </a:solidFill>
          </a:endParaRPr>
        </a:p>
      </dgm:t>
    </dgm:pt>
    <dgm:pt modelId="{F1AD6F6B-CE56-458C-B90F-E04373E8BEAF}" type="parTrans" cxnId="{23974CE8-8165-46F4-9D36-C7DE956E24BA}">
      <dgm:prSet/>
      <dgm:spPr/>
      <dgm:t>
        <a:bodyPr/>
        <a:lstStyle/>
        <a:p>
          <a:endParaRPr lang="en-US"/>
        </a:p>
      </dgm:t>
    </dgm:pt>
    <dgm:pt modelId="{134A629E-6F4B-4963-99A4-02EB1F7BA6B3}" type="sibTrans" cxnId="{23974CE8-8165-46F4-9D36-C7DE956E24BA}">
      <dgm:prSet/>
      <dgm:spPr/>
      <dgm:t>
        <a:bodyPr/>
        <a:lstStyle/>
        <a:p>
          <a:endParaRPr lang="en-US"/>
        </a:p>
      </dgm:t>
    </dgm:pt>
    <dgm:pt modelId="{5AFF86A2-284C-4456-B8E4-67BCD496F67A}" type="pres">
      <dgm:prSet presAssocID="{287D3EA4-709B-4663-8057-F4B3389DC3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D1C734D-9DA7-4E27-A85B-AA284E3D7E4C}" type="pres">
      <dgm:prSet presAssocID="{0F71191E-9627-4730-A9EF-250179042B6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9A0D0E-B242-48FF-873B-72334CF92512}" type="pres">
      <dgm:prSet presAssocID="{75853365-DB81-4E7F-90D1-97FC0CF70E6E}" presName="spacer" presStyleCnt="0"/>
      <dgm:spPr/>
    </dgm:pt>
    <dgm:pt modelId="{4A7B1D93-8472-46BA-ACC7-A6C39F3001D8}" type="pres">
      <dgm:prSet presAssocID="{A6F7579F-E9F2-4512-9EC7-AC23516B157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0246C2-E91A-4BD0-BDB2-323C674AC9C0}" type="pres">
      <dgm:prSet presAssocID="{714627C8-798A-4D5D-A5EF-88A33ECA8E35}" presName="spacer" presStyleCnt="0"/>
      <dgm:spPr/>
    </dgm:pt>
    <dgm:pt modelId="{58560615-EA5C-4EEE-A6CB-489672E946C6}" type="pres">
      <dgm:prSet presAssocID="{15EB473F-1DA1-48FE-85A4-68D0DAE592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4EB30F-7DAF-4162-B996-9BEACBDF6353}" type="pres">
      <dgm:prSet presAssocID="{1C534805-6EF7-4061-ABF5-36971CE76C5F}" presName="spacer" presStyleCnt="0"/>
      <dgm:spPr/>
    </dgm:pt>
    <dgm:pt modelId="{1BF1038F-9643-470D-9020-8BAF45F4735F}" type="pres">
      <dgm:prSet presAssocID="{6FACFBC7-9425-4EC8-9C1B-2E95F0D4DC7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579C75-7C4A-4C1D-8FB6-3C1D60E77359}" type="pres">
      <dgm:prSet presAssocID="{B6003B51-FBD4-47B5-A5C0-ED32DCBFD77D}" presName="spacer" presStyleCnt="0"/>
      <dgm:spPr/>
    </dgm:pt>
    <dgm:pt modelId="{B5CAAB47-C635-467F-A904-4C0DC34CAC6D}" type="pres">
      <dgm:prSet presAssocID="{AA36FB84-9AB7-4C77-A64D-47DA369BFE3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C75A24F-FCFD-4591-A411-28CB018111CB}" type="presOf" srcId="{AA36FB84-9AB7-4C77-A64D-47DA369BFE3B}" destId="{B5CAAB47-C635-467F-A904-4C0DC34CAC6D}" srcOrd="0" destOrd="0" presId="urn:microsoft.com/office/officeart/2005/8/layout/vList2"/>
    <dgm:cxn modelId="{15183285-857D-47D3-970C-827F48EB2E6C}" type="presOf" srcId="{6FACFBC7-9425-4EC8-9C1B-2E95F0D4DC78}" destId="{1BF1038F-9643-470D-9020-8BAF45F4735F}" srcOrd="0" destOrd="0" presId="urn:microsoft.com/office/officeart/2005/8/layout/vList2"/>
    <dgm:cxn modelId="{23974CE8-8165-46F4-9D36-C7DE956E24BA}" srcId="{287D3EA4-709B-4663-8057-F4B3389DC3F3}" destId="{AA36FB84-9AB7-4C77-A64D-47DA369BFE3B}" srcOrd="4" destOrd="0" parTransId="{F1AD6F6B-CE56-458C-B90F-E04373E8BEAF}" sibTransId="{134A629E-6F4B-4963-99A4-02EB1F7BA6B3}"/>
    <dgm:cxn modelId="{CE62BDD6-0CAC-439D-8A6E-40CF28F4B616}" srcId="{287D3EA4-709B-4663-8057-F4B3389DC3F3}" destId="{6FACFBC7-9425-4EC8-9C1B-2E95F0D4DC78}" srcOrd="3" destOrd="0" parTransId="{7980A026-C268-45B6-89B0-57D1699BBE27}" sibTransId="{B6003B51-FBD4-47B5-A5C0-ED32DCBFD77D}"/>
    <dgm:cxn modelId="{C53F9B74-EEDD-4E0F-B29A-0024E701A6AE}" srcId="{287D3EA4-709B-4663-8057-F4B3389DC3F3}" destId="{15EB473F-1DA1-48FE-85A4-68D0DAE59225}" srcOrd="2" destOrd="0" parTransId="{3EE10DF8-E727-473A-BBE7-0F54427B58E9}" sibTransId="{1C534805-6EF7-4061-ABF5-36971CE76C5F}"/>
    <dgm:cxn modelId="{3071D588-6D4C-467F-A5AD-78AB3A624FF2}" type="presOf" srcId="{15EB473F-1DA1-48FE-85A4-68D0DAE59225}" destId="{58560615-EA5C-4EEE-A6CB-489672E946C6}" srcOrd="0" destOrd="0" presId="urn:microsoft.com/office/officeart/2005/8/layout/vList2"/>
    <dgm:cxn modelId="{42A1B49B-7579-4108-BD1F-B6ABFFF836DA}" srcId="{287D3EA4-709B-4663-8057-F4B3389DC3F3}" destId="{0F71191E-9627-4730-A9EF-250179042B68}" srcOrd="0" destOrd="0" parTransId="{30035AA2-6CD9-4128-A5D7-3FA08BB4BEBC}" sibTransId="{75853365-DB81-4E7F-90D1-97FC0CF70E6E}"/>
    <dgm:cxn modelId="{50CA9D62-BC5A-457A-9335-770EBD85E432}" type="presOf" srcId="{0F71191E-9627-4730-A9EF-250179042B68}" destId="{5D1C734D-9DA7-4E27-A85B-AA284E3D7E4C}" srcOrd="0" destOrd="0" presId="urn:microsoft.com/office/officeart/2005/8/layout/vList2"/>
    <dgm:cxn modelId="{833E3729-D84B-4BA3-A087-77B8134777C9}" srcId="{287D3EA4-709B-4663-8057-F4B3389DC3F3}" destId="{A6F7579F-E9F2-4512-9EC7-AC23516B1572}" srcOrd="1" destOrd="0" parTransId="{9E57709E-8C83-460E-AA99-9D2F0F2D2A6A}" sibTransId="{714627C8-798A-4D5D-A5EF-88A33ECA8E35}"/>
    <dgm:cxn modelId="{412DC1DA-8FD1-45A4-85FD-065AA04B8D7B}" type="presOf" srcId="{287D3EA4-709B-4663-8057-F4B3389DC3F3}" destId="{5AFF86A2-284C-4456-B8E4-67BCD496F67A}" srcOrd="0" destOrd="0" presId="urn:microsoft.com/office/officeart/2005/8/layout/vList2"/>
    <dgm:cxn modelId="{D044212C-3554-4DD9-8CD3-6411C9119739}" type="presOf" srcId="{A6F7579F-E9F2-4512-9EC7-AC23516B1572}" destId="{4A7B1D93-8472-46BA-ACC7-A6C39F3001D8}" srcOrd="0" destOrd="0" presId="urn:microsoft.com/office/officeart/2005/8/layout/vList2"/>
    <dgm:cxn modelId="{D1771382-D7F4-43D3-AB0C-5CA2FB8ACEF9}" type="presParOf" srcId="{5AFF86A2-284C-4456-B8E4-67BCD496F67A}" destId="{5D1C734D-9DA7-4E27-A85B-AA284E3D7E4C}" srcOrd="0" destOrd="0" presId="urn:microsoft.com/office/officeart/2005/8/layout/vList2"/>
    <dgm:cxn modelId="{B6ACB287-3CB4-4013-855F-98B219786F0D}" type="presParOf" srcId="{5AFF86A2-284C-4456-B8E4-67BCD496F67A}" destId="{259A0D0E-B242-48FF-873B-72334CF92512}" srcOrd="1" destOrd="0" presId="urn:microsoft.com/office/officeart/2005/8/layout/vList2"/>
    <dgm:cxn modelId="{83D65BB2-20DA-4316-8653-46BC3A9DD320}" type="presParOf" srcId="{5AFF86A2-284C-4456-B8E4-67BCD496F67A}" destId="{4A7B1D93-8472-46BA-ACC7-A6C39F3001D8}" srcOrd="2" destOrd="0" presId="urn:microsoft.com/office/officeart/2005/8/layout/vList2"/>
    <dgm:cxn modelId="{A09D1F59-9CE6-44B1-8BBD-30C6DF3A6E32}" type="presParOf" srcId="{5AFF86A2-284C-4456-B8E4-67BCD496F67A}" destId="{E00246C2-E91A-4BD0-BDB2-323C674AC9C0}" srcOrd="3" destOrd="0" presId="urn:microsoft.com/office/officeart/2005/8/layout/vList2"/>
    <dgm:cxn modelId="{3EFD55F5-06C9-47E3-B9EF-62A917A1D525}" type="presParOf" srcId="{5AFF86A2-284C-4456-B8E4-67BCD496F67A}" destId="{58560615-EA5C-4EEE-A6CB-489672E946C6}" srcOrd="4" destOrd="0" presId="urn:microsoft.com/office/officeart/2005/8/layout/vList2"/>
    <dgm:cxn modelId="{87F464C7-0420-4780-8A1E-505AF3F11CC9}" type="presParOf" srcId="{5AFF86A2-284C-4456-B8E4-67BCD496F67A}" destId="{914EB30F-7DAF-4162-B996-9BEACBDF6353}" srcOrd="5" destOrd="0" presId="urn:microsoft.com/office/officeart/2005/8/layout/vList2"/>
    <dgm:cxn modelId="{A1583065-8AF5-4736-9BA9-177E1C8BBB12}" type="presParOf" srcId="{5AFF86A2-284C-4456-B8E4-67BCD496F67A}" destId="{1BF1038F-9643-470D-9020-8BAF45F4735F}" srcOrd="6" destOrd="0" presId="urn:microsoft.com/office/officeart/2005/8/layout/vList2"/>
    <dgm:cxn modelId="{B526A21C-C36E-4400-88A7-D554229001C3}" type="presParOf" srcId="{5AFF86A2-284C-4456-B8E4-67BCD496F67A}" destId="{9C579C75-7C4A-4C1D-8FB6-3C1D60E77359}" srcOrd="7" destOrd="0" presId="urn:microsoft.com/office/officeart/2005/8/layout/vList2"/>
    <dgm:cxn modelId="{67063B79-B968-4C53-967A-79EA66FD4EEA}" type="presParOf" srcId="{5AFF86A2-284C-4456-B8E4-67BCD496F67A}" destId="{B5CAAB47-C635-467F-A904-4C0DC34CAC6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860C0-535E-4331-A307-1EA4AFC41541}">
      <dsp:nvSpPr>
        <dsp:cNvPr id="0" name=""/>
        <dsp:cNvSpPr/>
      </dsp:nvSpPr>
      <dsp:spPr>
        <a:xfrm>
          <a:off x="649" y="330191"/>
          <a:ext cx="2534204" cy="15205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Collaborazione con l’Università delle Marche</a:t>
          </a:r>
          <a:endParaRPr lang="en-US" sz="2700" kern="1200" dirty="0"/>
        </a:p>
      </dsp:txBody>
      <dsp:txXfrm>
        <a:off x="649" y="330191"/>
        <a:ext cx="2534204" cy="1520522"/>
      </dsp:txXfrm>
    </dsp:sp>
    <dsp:sp modelId="{388BC70B-A017-4BEE-9DCC-3EE04AE8567C}">
      <dsp:nvSpPr>
        <dsp:cNvPr id="0" name=""/>
        <dsp:cNvSpPr/>
      </dsp:nvSpPr>
      <dsp:spPr>
        <a:xfrm>
          <a:off x="2788274" y="330191"/>
          <a:ext cx="2534204" cy="15205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Collaborazione con l’Università di Firenze (Elisa) </a:t>
          </a:r>
          <a:endParaRPr lang="en-US" sz="2700" kern="1200" dirty="0"/>
        </a:p>
      </dsp:txBody>
      <dsp:txXfrm>
        <a:off x="2788274" y="330191"/>
        <a:ext cx="2534204" cy="1520522"/>
      </dsp:txXfrm>
    </dsp:sp>
    <dsp:sp modelId="{870B48A0-5C83-454D-AB4A-76AEA636611D}">
      <dsp:nvSpPr>
        <dsp:cNvPr id="0" name=""/>
        <dsp:cNvSpPr/>
      </dsp:nvSpPr>
      <dsp:spPr>
        <a:xfrm>
          <a:off x="1394462" y="2104134"/>
          <a:ext cx="2534204" cy="15205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La nuova normativa </a:t>
          </a:r>
          <a:endParaRPr lang="en-US" sz="2700" kern="1200" dirty="0"/>
        </a:p>
      </dsp:txBody>
      <dsp:txXfrm>
        <a:off x="1394462" y="2104134"/>
        <a:ext cx="2534204" cy="1520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11171E-9C91-45BD-80CB-AE168D2AB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2E9DEFA-936B-488B-9372-B34418175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49CF94A-C264-4F8D-A201-1F3A8636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5FCF-BC30-4B39-AEB2-2601DDBF0A2A}" type="datetimeFigureOut">
              <a:rPr lang="it-IT" smtClean="0"/>
              <a:t>27/05/2021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CC89313-942D-4CE1-B9ED-CCD5BB61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42DD85D-8DB0-41D4-A5B0-960A9252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769-3A74-4C50-BBA7-3B2CE23889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66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AF57D81-0741-4539-B76C-67BA032F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939413D3-9E46-47B1-9B60-E7DAB29FC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1ED34E2-A120-4194-A6D4-B3E975A9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5FCF-BC30-4B39-AEB2-2601DDBF0A2A}" type="datetimeFigureOut">
              <a:rPr lang="it-IT" smtClean="0"/>
              <a:t>27/05/2021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91BEBB8-2C92-4CAD-A3BE-5719067D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1AFED3C-F419-4C9C-80A5-AA291F91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769-3A74-4C50-BBA7-3B2CE23889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30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54F84863-EB4A-459C-B0E0-3B9738098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A5E5242-B2BB-47D8-9472-3C9A4CEBE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AFB14E9-B183-4067-A2BE-E77233B4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5FCF-BC30-4B39-AEB2-2601DDBF0A2A}" type="datetimeFigureOut">
              <a:rPr lang="it-IT" smtClean="0"/>
              <a:t>27/05/2021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C1F8021-B31F-44C0-8A12-1CF1C87E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B624BB0-DC98-41AA-846E-03CF22F1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769-3A74-4C50-BBA7-3B2CE23889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26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8994DB6-3C55-4685-B185-20553634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E1E2369-6A31-4189-8C35-778DE69B6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877A08F-A9AC-4E2A-A578-DC38967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5FCF-BC30-4B39-AEB2-2601DDBF0A2A}" type="datetimeFigureOut">
              <a:rPr lang="it-IT" smtClean="0"/>
              <a:t>27/05/2021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65240D3-3051-4A2F-8F01-BAC10D55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3FD58FF-1D03-4FCC-884E-8452D5B5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769-3A74-4C50-BBA7-3B2CE23889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8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D38D06-72DD-4691-A396-B717E834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5DE2A0B-CC34-43DE-B01C-0E936EDB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6C4635F-E9F7-4ED0-ABA2-BF71F5B6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5FCF-BC30-4B39-AEB2-2601DDBF0A2A}" type="datetimeFigureOut">
              <a:rPr lang="it-IT" smtClean="0"/>
              <a:t>27/05/2021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3A30078-F2F7-4232-8618-506CF63C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016EE62-5BDF-4D59-85B6-976AFE6F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769-3A74-4C50-BBA7-3B2CE23889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51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50AD187-E87B-4BEE-9F8D-01F16A1F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414104B-51EC-4481-967B-B9FEB87B2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25ED602-93CC-434C-BD6A-DF0321FBF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33BE970-524B-4C5C-8D96-6D7096C5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5FCF-BC30-4B39-AEB2-2601DDBF0A2A}" type="datetimeFigureOut">
              <a:rPr lang="it-IT" smtClean="0"/>
              <a:t>27/05/2021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498C62F-0816-404A-972A-20AB8B36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DEF6974-0925-4820-B62E-33B9198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769-3A74-4C50-BBA7-3B2CE23889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55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034B285-DC45-49DD-B098-32C44B4D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11517E6-D87E-4E28-B1D7-819DE85F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E2FB9BA-708F-4F20-BE2D-5B2CBEC94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5D7E143E-BA2E-4DB7-B336-F4E76D806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688E86E-8447-48DA-9C44-ECEDBDF7E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E73A7E74-0ADA-48D5-BA2F-1CC560E2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5FCF-BC30-4B39-AEB2-2601DDBF0A2A}" type="datetimeFigureOut">
              <a:rPr lang="it-IT" smtClean="0"/>
              <a:t>27/05/2021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0416E06-7A3E-4489-B859-38DCFAE0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BF790AE0-DC96-4AB2-A566-43E9AC4F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769-3A74-4C50-BBA7-3B2CE23889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97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6F55B67-92C1-485E-9636-64005A7B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284265AF-67B4-48E6-8C73-D98B7090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5FCF-BC30-4B39-AEB2-2601DDBF0A2A}" type="datetimeFigureOut">
              <a:rPr lang="it-IT" smtClean="0"/>
              <a:t>27/05/2021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4B5E010-9C53-49B0-90C1-6A383296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FC59564-1468-48AB-9EC5-2E170FB4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769-3A74-4C50-BBA7-3B2CE23889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70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D3570F52-4DFB-4F9B-B230-C86FFC81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5FCF-BC30-4B39-AEB2-2601DDBF0A2A}" type="datetimeFigureOut">
              <a:rPr lang="it-IT" smtClean="0"/>
              <a:t>27/05/2021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8C6E99B3-DB53-4D01-BEE5-0967B8D6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6996665-9FC5-43B2-B830-60819B4A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769-3A74-4C50-BBA7-3B2CE23889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B3CC769-049D-4B07-98CB-61ABA1EB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66CFBB3-DA72-4A92-847B-6AF65177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3680D8B-D81D-4BD2-BA37-5C6FC6409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94C9ABD-0CBF-4D09-9CBF-9B878EEB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5FCF-BC30-4B39-AEB2-2601DDBF0A2A}" type="datetimeFigureOut">
              <a:rPr lang="it-IT" smtClean="0"/>
              <a:t>27/05/2021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976F4F8-7804-4466-9568-17640DD8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1A6FFB1-3E89-49F9-819A-7FCFAA8F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769-3A74-4C50-BBA7-3B2CE23889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61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6E45661-D51C-4562-9FC0-0D9EACE7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2BC6B6E2-EF1F-4433-AAB5-70E38FDB7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26AA94A-A838-45C9-A70A-34560D481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CB14BE5-7FEC-441B-93C2-0CB293AC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5FCF-BC30-4B39-AEB2-2601DDBF0A2A}" type="datetimeFigureOut">
              <a:rPr lang="it-IT" smtClean="0"/>
              <a:t>27/05/2021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488E947-423F-45E4-A9EC-91D188C4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950C99F-FBE3-461F-869B-65149DA1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0769-3A74-4C50-BBA7-3B2CE23889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18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63223393-E6FE-4B33-97AF-86AFDA66C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C646677-EBA1-4D00-882A-1E16F327B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E3EA14E-A778-4038-8133-B2D228506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5FCF-BC30-4B39-AEB2-2601DDBF0A2A}" type="datetimeFigureOut">
              <a:rPr lang="it-IT" smtClean="0"/>
              <a:t>27/05/2021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AC2A8D1-69B5-4B35-B24C-D256614F3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7AC02B8-B811-4ACA-8720-D4223E57A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40769-3A74-4C50-BBA7-3B2CE23889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04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CB33285-D5CC-4010-A3D1-D01E60039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59" y="640081"/>
            <a:ext cx="4310967" cy="4108900"/>
          </a:xfrm>
          <a:noFill/>
        </p:spPr>
        <p:txBody>
          <a:bodyPr>
            <a:normAutofit/>
          </a:bodyPr>
          <a:lstStyle/>
          <a:p>
            <a:r>
              <a:rPr lang="it-IT" sz="3200" i="1" dirty="0"/>
              <a:t/>
            </a:r>
            <a:br>
              <a:rPr lang="it-IT" sz="3200" i="1" dirty="0"/>
            </a:br>
            <a:r>
              <a:rPr lang="it-IT" sz="3200" i="1" dirty="0"/>
              <a:t/>
            </a:r>
            <a:br>
              <a:rPr lang="it-IT" sz="3200" i="1" dirty="0"/>
            </a:br>
            <a:r>
              <a:rPr lang="it-IT" sz="3200" i="1" dirty="0"/>
              <a:t/>
            </a:r>
            <a:br>
              <a:rPr lang="it-IT" sz="3200" i="1" dirty="0"/>
            </a:br>
            <a:r>
              <a:rPr lang="it-IT" sz="3200" b="1" i="1" dirty="0">
                <a:solidFill>
                  <a:srgbClr val="FF0000"/>
                </a:solidFill>
              </a:rPr>
              <a:t>Le Linee guida per contrastare il B</a:t>
            </a:r>
            <a:r>
              <a:rPr lang="it-IT" sz="3200" b="1" i="1" dirty="0" smtClean="0">
                <a:solidFill>
                  <a:srgbClr val="FF0000"/>
                </a:solidFill>
              </a:rPr>
              <a:t>ullismo e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Cyberbullismo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  <a:r>
              <a:rPr lang="it-IT" sz="3200" b="1" i="1" dirty="0">
                <a:solidFill>
                  <a:srgbClr val="FF0000"/>
                </a:solidFill>
              </a:rPr>
              <a:t>nelle scuole </a:t>
            </a:r>
            <a:r>
              <a:rPr lang="it-IT" sz="3200" b="1" i="1" dirty="0" smtClean="0">
                <a:solidFill>
                  <a:srgbClr val="FF0000"/>
                </a:solidFill>
              </a:rPr>
              <a:t>abruzzesi</a:t>
            </a:r>
            <a:r>
              <a:rPr lang="it-IT" sz="3200" b="1" i="1" dirty="0" smtClean="0">
                <a:solidFill>
                  <a:srgbClr val="00B0F0"/>
                </a:solidFill>
              </a:rPr>
              <a:t/>
            </a:r>
            <a:br>
              <a:rPr lang="it-IT" sz="3200" b="1" i="1" dirty="0" smtClean="0">
                <a:solidFill>
                  <a:srgbClr val="00B0F0"/>
                </a:solidFill>
              </a:rPr>
            </a:br>
            <a:r>
              <a:rPr lang="it-IT" sz="1800" b="1" i="1" dirty="0" smtClean="0">
                <a:solidFill>
                  <a:schemeClr val="accent1">
                    <a:lumMod val="50000"/>
                  </a:schemeClr>
                </a:solidFill>
              </a:rPr>
              <a:t>28 maggio 2021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1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it-IT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BFD552D1-308C-4192-9E50-E108B16EB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60" y="4778476"/>
            <a:ext cx="3825240" cy="2008403"/>
          </a:xfrm>
          <a:noFill/>
        </p:spPr>
        <p:txBody>
          <a:bodyPr>
            <a:normAutofit/>
          </a:bodyPr>
          <a:lstStyle/>
          <a:p>
            <a:pPr algn="l"/>
            <a:r>
              <a:rPr lang="it-IT" sz="1900" i="1" dirty="0">
                <a:solidFill>
                  <a:srgbClr val="FF0000"/>
                </a:solidFill>
              </a:rPr>
              <a:t>         </a:t>
            </a:r>
          </a:p>
          <a:p>
            <a:pPr algn="l"/>
            <a:r>
              <a:rPr lang="it-IT" sz="1900" i="1" dirty="0">
                <a:solidFill>
                  <a:srgbClr val="FF0000"/>
                </a:solidFill>
              </a:rPr>
              <a:t>           Prof. Ada d’Alessandro</a:t>
            </a:r>
          </a:p>
          <a:p>
            <a:pPr algn="l"/>
            <a:r>
              <a:rPr lang="it-IT" sz="1900" i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it-IT" sz="1900" i="1" dirty="0" smtClean="0">
                <a:solidFill>
                  <a:schemeClr val="accent1">
                    <a:lumMod val="75000"/>
                  </a:schemeClr>
                </a:solidFill>
              </a:rPr>
              <a:t> Referente Bullismo </a:t>
            </a:r>
            <a:r>
              <a:rPr lang="it-IT" sz="1900" i="1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it-IT" sz="1900" i="1" dirty="0" err="1" smtClean="0">
                <a:solidFill>
                  <a:schemeClr val="accent1">
                    <a:lumMod val="75000"/>
                  </a:schemeClr>
                </a:solidFill>
              </a:rPr>
              <a:t>yberbullismo</a:t>
            </a:r>
            <a:r>
              <a:rPr lang="it-IT" sz="19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19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it-IT" sz="1900" i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it-IT" sz="1900" i="1" dirty="0" smtClean="0">
                <a:solidFill>
                  <a:schemeClr val="accent1">
                    <a:lumMod val="75000"/>
                  </a:schemeClr>
                </a:solidFill>
              </a:rPr>
              <a:t>Ufficio </a:t>
            </a:r>
            <a:r>
              <a:rPr lang="it-IT" sz="1900" i="1" dirty="0">
                <a:solidFill>
                  <a:schemeClr val="accent1">
                    <a:lumMod val="75000"/>
                  </a:schemeClr>
                </a:solidFill>
              </a:rPr>
              <a:t>Scolastico Regione Abruzzo</a:t>
            </a:r>
          </a:p>
          <a:p>
            <a:pPr algn="l"/>
            <a:endParaRPr lang="it-IT" sz="19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xmlns="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ACE71F6-4988-4EC0-A71B-8FF76AD5CD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299" y="463004"/>
            <a:ext cx="2109019" cy="1144569"/>
          </a:xfrm>
          <a:prstGeom prst="rect">
            <a:avLst/>
          </a:prstGeom>
          <a:noFill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18" y="477450"/>
            <a:ext cx="570876" cy="57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Users\mi11096\Desktop\IMG-20210520-WA0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26" y="-36872"/>
            <a:ext cx="7566074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9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8F10AB-CD8B-4A14-A270-38FD4346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960" y="406400"/>
            <a:ext cx="8747760" cy="71634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Azioni efficaci della Scuola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560682A-2E93-4E08-906B-8DD895036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3" y="1030146"/>
            <a:ext cx="12044517" cy="5624653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                                                         AZIONI </a:t>
            </a:r>
            <a:r>
              <a:rPr lang="it-IT" b="1" dirty="0" smtClean="0">
                <a:solidFill>
                  <a:srgbClr val="FF0000"/>
                </a:solidFill>
              </a:rPr>
              <a:t>PRIORITARIE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1. </a:t>
            </a:r>
            <a:r>
              <a:rPr lang="it-IT" dirty="0" smtClean="0">
                <a:solidFill>
                  <a:srgbClr val="FF0000"/>
                </a:solidFill>
              </a:rPr>
              <a:t>Valutazione </a:t>
            </a:r>
            <a:r>
              <a:rPr lang="it-IT" dirty="0">
                <a:solidFill>
                  <a:srgbClr val="FF0000"/>
                </a:solidFill>
              </a:rPr>
              <a:t>degli studenti a rischio</a:t>
            </a:r>
            <a:r>
              <a:rPr lang="it-IT" dirty="0"/>
              <a:t>, osservazione del disagio, rilevazione dei comportamenti dannosi per la  salute di ragazzi/e.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2. </a:t>
            </a:r>
            <a:r>
              <a:rPr lang="it-IT" dirty="0">
                <a:solidFill>
                  <a:srgbClr val="FF0000"/>
                </a:solidFill>
              </a:rPr>
              <a:t>Formazione del personale scolastico</a:t>
            </a:r>
            <a:r>
              <a:rPr lang="it-IT" dirty="0"/>
              <a:t> (partecipazione ai moduli formativi previsti dalla piattaforma ELISA di almeno due docenti referenti per ogni scuola).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3. </a:t>
            </a:r>
            <a:r>
              <a:rPr lang="it-IT" dirty="0">
                <a:solidFill>
                  <a:srgbClr val="FF0000"/>
                </a:solidFill>
              </a:rPr>
              <a:t>Attività di formazione/informazione rivolte a docenti, studenti, famiglie e personale ATA</a:t>
            </a:r>
            <a:r>
              <a:rPr lang="it-IT" dirty="0"/>
              <a:t>, sui temi dei regolamenti e delle procedure adottate dal referente per il bullismo e </a:t>
            </a:r>
            <a:r>
              <a:rPr lang="it-IT" dirty="0" smtClean="0"/>
              <a:t>il </a:t>
            </a:r>
            <a:r>
              <a:rPr lang="it-IT" dirty="0" err="1" smtClean="0"/>
              <a:t>cyberbullismo</a:t>
            </a:r>
            <a:r>
              <a:rPr lang="it-IT" dirty="0" smtClean="0"/>
              <a:t> </a:t>
            </a:r>
            <a:r>
              <a:rPr lang="it-IT" dirty="0"/>
              <a:t>e dal Team  </a:t>
            </a:r>
            <a:r>
              <a:rPr lang="it-IT" dirty="0" err="1"/>
              <a:t>Antibulllismo</a:t>
            </a:r>
            <a:r>
              <a:rPr lang="it-IT" dirty="0"/>
              <a:t>;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4. Promozione, da parte del personale docente, di un </a:t>
            </a:r>
            <a:r>
              <a:rPr lang="it-IT" dirty="0">
                <a:solidFill>
                  <a:srgbClr val="FF0000"/>
                </a:solidFill>
              </a:rPr>
              <a:t>ruolo attivo degli studenti</a:t>
            </a:r>
            <a:r>
              <a:rPr lang="it-IT" dirty="0"/>
              <a:t>, nonché di ex studenti in attività di </a:t>
            </a:r>
            <a:r>
              <a:rPr lang="it-IT" dirty="0">
                <a:solidFill>
                  <a:srgbClr val="FF0000"/>
                </a:solidFill>
              </a:rPr>
              <a:t>peer education</a:t>
            </a:r>
            <a:r>
              <a:rPr lang="it-IT" dirty="0"/>
              <a:t>, nella prevenzione e nel contrasto al bullismo e al cyberbullismo.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652" y="385381"/>
            <a:ext cx="3015277" cy="136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6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761A2D-E90F-438A-9FC9-D3A9F92C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588170" cy="579754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                                                </a:t>
            </a:r>
            <a:r>
              <a:rPr lang="it-IT" sz="2400" b="1" dirty="0">
                <a:solidFill>
                  <a:srgbClr val="FF0000"/>
                </a:solidFill>
              </a:rPr>
              <a:t>AZIONI CONSIGLIATE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A695844-EB57-420D-96D9-5AAD40A42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944880"/>
            <a:ext cx="11826240" cy="58263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1. Rilevazione attraverso questionari e/o osservazioni</a:t>
            </a:r>
          </a:p>
          <a:p>
            <a:pPr marL="0" indent="0">
              <a:buNone/>
            </a:pPr>
            <a:r>
              <a:rPr lang="it-IT" dirty="0"/>
              <a:t>2. Attivazione di un 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sistema di segnalazione nella scuola</a:t>
            </a: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/>
              <a:t>3. Promozione e attivazione di uno </a:t>
            </a:r>
            <a:r>
              <a:rPr lang="it-IT" dirty="0">
                <a:solidFill>
                  <a:srgbClr val="FF0000"/>
                </a:solidFill>
              </a:rPr>
              <a:t>sportello psicologico e di un centro di ascolto gestito da personale specializzato </a:t>
            </a:r>
            <a:r>
              <a:rPr lang="it-IT" dirty="0"/>
              <a:t>(psicologi presenti nell’istituto o nei servizi del territorio) anche in collaborazione con i  servizi pubblici territoriali e reti di scuole.</a:t>
            </a:r>
          </a:p>
          <a:p>
            <a:pPr marL="0" indent="0">
              <a:buNone/>
            </a:pPr>
            <a:r>
              <a:rPr lang="it-IT" dirty="0"/>
              <a:t>4. Costituire </a:t>
            </a:r>
            <a:r>
              <a:rPr lang="it-IT" dirty="0">
                <a:solidFill>
                  <a:srgbClr val="FF0000"/>
                </a:solidFill>
              </a:rPr>
              <a:t>reti di scopo </a:t>
            </a:r>
            <a:r>
              <a:rPr lang="it-IT" dirty="0"/>
              <a:t>al fine di promuovere corsi di formazione mirati.</a:t>
            </a:r>
          </a:p>
          <a:p>
            <a:pPr marL="0" indent="0">
              <a:buNone/>
            </a:pPr>
            <a:r>
              <a:rPr lang="it-IT" dirty="0"/>
              <a:t>5. Costituire 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gruppi di lavoro </a:t>
            </a:r>
            <a:r>
              <a:rPr lang="it-IT" dirty="0"/>
              <a:t>che includano il/i referente/i per la prevenzione del bullismo e del cyberbullismo, l’animatore digitale e altri docenti impegnati nelle attività di promozione dell’educazione civica. </a:t>
            </a:r>
          </a:p>
          <a:p>
            <a:pPr marL="0" indent="0">
              <a:buNone/>
            </a:pPr>
            <a:r>
              <a:rPr lang="it-IT" dirty="0"/>
              <a:t>-coordinare </a:t>
            </a:r>
            <a:r>
              <a:rPr lang="it-IT" dirty="0">
                <a:solidFill>
                  <a:srgbClr val="FF0000"/>
                </a:solidFill>
              </a:rPr>
              <a:t>attività di formazione</a:t>
            </a:r>
            <a:r>
              <a:rPr lang="it-IT" dirty="0"/>
              <a:t>, </a:t>
            </a:r>
          </a:p>
          <a:p>
            <a:pPr marL="0" indent="0">
              <a:buNone/>
            </a:pPr>
            <a:r>
              <a:rPr lang="it-IT" dirty="0"/>
              <a:t>-collaborare alla 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redazione del documento di </a:t>
            </a:r>
            <a:r>
              <a:rPr lang="it-IT" dirty="0" err="1">
                <a:solidFill>
                  <a:srgbClr val="FF0000"/>
                </a:solidFill>
                <a:highlight>
                  <a:srgbClr val="FFFF00"/>
                </a:highlight>
              </a:rPr>
              <a:t>ePolicy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d’istituto</a:t>
            </a:r>
            <a:r>
              <a:rPr lang="it-IT" dirty="0"/>
              <a:t>, tenendo conto dell’eventuale sviluppo di un curricolo digitale, </a:t>
            </a:r>
          </a:p>
          <a:p>
            <a:pPr marL="0" indent="0">
              <a:buNone/>
            </a:pPr>
            <a:r>
              <a:rPr lang="it-IT" dirty="0" smtClean="0"/>
              <a:t>-</a:t>
            </a:r>
            <a:r>
              <a:rPr lang="it-IT" dirty="0">
                <a:solidFill>
                  <a:srgbClr val="FF0000"/>
                </a:solidFill>
              </a:rPr>
              <a:t>M</a:t>
            </a:r>
            <a:r>
              <a:rPr lang="it-IT" dirty="0" smtClean="0">
                <a:solidFill>
                  <a:srgbClr val="FF0000"/>
                </a:solidFill>
              </a:rPr>
              <a:t>onitorare </a:t>
            </a:r>
            <a:r>
              <a:rPr lang="it-IT" dirty="0">
                <a:solidFill>
                  <a:srgbClr val="FF0000"/>
                </a:solidFill>
              </a:rPr>
              <a:t>il rispetto del Regolamento sulla comunicazione </a:t>
            </a:r>
            <a:r>
              <a:rPr lang="it-IT" dirty="0"/>
              <a:t>e sulla pubblicazione di foto e video da parte della scuola.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70" y="253897"/>
            <a:ext cx="301148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734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EAF7CB0-B536-4857-9438-1C1F6278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5680"/>
            <a:ext cx="7345680" cy="375920"/>
          </a:xfrm>
        </p:spPr>
        <p:txBody>
          <a:bodyPr>
            <a:normAutofit fontScale="90000"/>
          </a:bodyPr>
          <a:lstStyle/>
          <a:p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Procedure </a:t>
            </a:r>
            <a:r>
              <a:rPr lang="it-IT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operative </a:t>
            </a:r>
            <a:br>
              <a:rPr lang="it-IT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C8BB6B7-08EE-4A8B-A500-D7EB73794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1" y="1809496"/>
            <a:ext cx="5420360" cy="5048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solidFill>
                  <a:srgbClr val="FF0000"/>
                </a:solidFill>
              </a:rPr>
              <a:t>PTOF</a:t>
            </a:r>
            <a:r>
              <a:rPr lang="it-IT" dirty="0"/>
              <a:t> e </a:t>
            </a:r>
            <a:r>
              <a:rPr lang="it-IT" dirty="0">
                <a:solidFill>
                  <a:srgbClr val="FF0000"/>
                </a:solidFill>
              </a:rPr>
              <a:t>Patto di Corresponsabilità Educativa</a:t>
            </a:r>
            <a:r>
              <a:rPr lang="it-IT" dirty="0"/>
              <a:t> che contemplino misure dedicate alla prevenzione dei fenomeni di bullismo e cyberbullismo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>
                <a:solidFill>
                  <a:srgbClr val="FF0000"/>
                </a:solidFill>
              </a:rPr>
              <a:t>Regolamento d’istituto </a:t>
            </a:r>
            <a:r>
              <a:rPr lang="it-IT" dirty="0"/>
              <a:t>che specifichi,  in un’ottica di giustizia riparativa, provvedimenti.</a:t>
            </a:r>
          </a:p>
          <a:p>
            <a:pPr marL="0" indent="0" algn="just">
              <a:buNone/>
            </a:pPr>
            <a:endParaRPr lang="it-IT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09C8CE7-9B06-481A-904A-E868B154A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887" y="2508004"/>
            <a:ext cx="4180114" cy="25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1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EAF7CB0-B536-4857-9438-1C1F6278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40" y="629266"/>
            <a:ext cx="3982720" cy="561179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Interventi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C8BB6B7-08EE-4A8B-A500-D7EB73794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67" y="1458410"/>
            <a:ext cx="5303714" cy="5399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1. </a:t>
            </a:r>
            <a:r>
              <a:rPr lang="it-IT" sz="2000" dirty="0">
                <a:solidFill>
                  <a:srgbClr val="FF0000"/>
                </a:solidFill>
              </a:rPr>
              <a:t>Prevenzione primaria o universale</a:t>
            </a:r>
            <a:r>
              <a:rPr lang="it-IT" sz="2000" dirty="0"/>
              <a:t>, le cui azioni si rivolgono a tutta la popolazione. Nel caso del bullismo, esse promuovono un clima positivo improntato al rispetto reciproco e un senso di comunità e convivenza nell’ambito della scuola.</a:t>
            </a:r>
          </a:p>
          <a:p>
            <a:pPr marL="0" indent="0" algn="just">
              <a:buNone/>
            </a:pPr>
            <a:r>
              <a:rPr lang="it-IT" sz="2000" dirty="0"/>
              <a:t>2. </a:t>
            </a:r>
            <a:r>
              <a:rPr lang="it-IT" sz="2000" dirty="0">
                <a:solidFill>
                  <a:srgbClr val="FF0000"/>
                </a:solidFill>
              </a:rPr>
              <a:t>Prevenzione secondaria o selettiva</a:t>
            </a:r>
            <a:r>
              <a:rPr lang="it-IT" sz="2000" dirty="0"/>
              <a:t>, le cui azioni si rivolgono in modo più strutturato e sono focalizzate su un gruppo a rischio, per condizioni di disagio o perché presenta già una prima manifestazione del fenomeno. </a:t>
            </a:r>
          </a:p>
          <a:p>
            <a:pPr marL="0" indent="0" algn="just">
              <a:buNone/>
            </a:pPr>
            <a:r>
              <a:rPr lang="it-IT" sz="2000" dirty="0"/>
              <a:t>3. </a:t>
            </a:r>
            <a:r>
              <a:rPr lang="it-IT" sz="2000" dirty="0">
                <a:solidFill>
                  <a:srgbClr val="FF0000"/>
                </a:solidFill>
              </a:rPr>
              <a:t>Prevenzione terziaria o indicata</a:t>
            </a:r>
            <a:r>
              <a:rPr lang="it-IT" sz="2000" dirty="0"/>
              <a:t>, le cui azioni si rivolgono a fasce della popolazione in cui il problema è già presente e in stato avanzato e vengono poste in essere da unità operative adeguatamente formate dalla scuola, i Team Antibullismo e  Il Ministro dell’Istruzione.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7BB9546-6074-44D1-9CA0-21ECDB7E2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1568310"/>
            <a:ext cx="4475531" cy="37181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818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E0947A-E796-414B-A026-E304640E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365125"/>
            <a:ext cx="10647744" cy="1440526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                 Prevenzione terziaria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C176AF8-5C1C-4AF4-A1FD-C7F7438C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342663"/>
            <a:ext cx="10647744" cy="483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(Fondamentale: </a:t>
            </a:r>
            <a:r>
              <a:rPr lang="it-IT" dirty="0">
                <a:solidFill>
                  <a:srgbClr val="FF0000"/>
                </a:solidFill>
              </a:rPr>
              <a:t>sistema di segnalazione tempestiva)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Come capire la gravità del problema? </a:t>
            </a:r>
          </a:p>
          <a:p>
            <a:pPr marL="0" indent="0">
              <a:buNone/>
            </a:pPr>
            <a:r>
              <a:rPr lang="it-IT" dirty="0"/>
              <a:t>1. raccolta della segnalazione e presa in carico del caso;</a:t>
            </a:r>
          </a:p>
          <a:p>
            <a:pPr marL="0" indent="0">
              <a:buNone/>
            </a:pPr>
            <a:r>
              <a:rPr lang="it-IT" dirty="0"/>
              <a:t>2. approfondimento della situazione per definire il fenomeno; </a:t>
            </a:r>
          </a:p>
          <a:p>
            <a:pPr marL="0" indent="0">
              <a:buNone/>
            </a:pPr>
            <a:r>
              <a:rPr lang="it-IT" dirty="0"/>
              <a:t>3. gestione del caso con scelta dell’intervento o degli interventi più adeguati da attuare (individuale, educativo con il gruppo classe, di mantenimento e ripristino della relazione, intensivo e a lungo termine, di coinvolgimento delle famiglie);</a:t>
            </a:r>
          </a:p>
          <a:p>
            <a:pPr marL="0" indent="0">
              <a:buNone/>
            </a:pPr>
            <a:r>
              <a:rPr lang="it-IT" dirty="0"/>
              <a:t>4. monitoraggio della situazione e dell’efficacia degli interventi</a:t>
            </a:r>
          </a:p>
        </p:txBody>
      </p:sp>
    </p:spTree>
    <p:extLst>
      <p:ext uri="{BB962C8B-B14F-4D97-AF65-F5344CB8AC3E}">
        <p14:creationId xmlns:p14="http://schemas.microsoft.com/office/powerpoint/2010/main" val="355182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D86F843-E97D-4B07-9367-813269C8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Schema di intervento episodi acuti di bullismo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4409815-CC4C-4594-B477-827FEFFB6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2" y="1238491"/>
            <a:ext cx="11249628" cy="493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- in caso di </a:t>
            </a:r>
            <a:r>
              <a:rPr lang="it-IT" dirty="0">
                <a:solidFill>
                  <a:srgbClr val="FF0000"/>
                </a:solidFill>
              </a:rPr>
              <a:t>rilevanza penale </a:t>
            </a:r>
            <a:r>
              <a:rPr lang="it-IT" dirty="0"/>
              <a:t>del comportamento è obbligo della scuola segnalare l’evento all’autorità giudiziaria;</a:t>
            </a:r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dirty="0"/>
              <a:t>in caso di segnalazione di episodi cyberbullismo, il dirigente scolastico ha l’obbligo di </a:t>
            </a:r>
            <a:r>
              <a:rPr lang="it-IT" dirty="0">
                <a:solidFill>
                  <a:srgbClr val="FF0000"/>
                </a:solidFill>
              </a:rPr>
              <a:t>informare tempestivamente la famiglia </a:t>
            </a:r>
            <a:r>
              <a:rPr lang="it-IT" dirty="0"/>
              <a:t>come indicato nella L.71/2017. 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r>
              <a:rPr lang="it-IT" dirty="0"/>
              <a:t>Si consiglia, in ogni caso, una </a:t>
            </a:r>
            <a:r>
              <a:rPr lang="it-IT" dirty="0">
                <a:solidFill>
                  <a:srgbClr val="FF0000"/>
                </a:solidFill>
              </a:rPr>
              <a:t>preventiva  consultazione con il Team Antibullismo e il Team per l’Emergenza </a:t>
            </a:r>
            <a:r>
              <a:rPr lang="it-IT" dirty="0"/>
              <a:t>al fine di concordare al meglio le comunicazioni ed eventuali strategie d’intervento</a:t>
            </a:r>
          </a:p>
        </p:txBody>
      </p:sp>
    </p:spTree>
    <p:extLst>
      <p:ext uri="{BB962C8B-B14F-4D97-AF65-F5344CB8AC3E}">
        <p14:creationId xmlns:p14="http://schemas.microsoft.com/office/powerpoint/2010/main" val="2947893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3584051-CE45-45DE-85BF-390EF4E0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A2E915B-6031-4D19-85E2-0FAE56BF1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86" y="203200"/>
            <a:ext cx="6099050" cy="6348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Team Antibullismo</a:t>
            </a:r>
          </a:p>
          <a:p>
            <a:pPr marL="0" indent="0">
              <a:buNone/>
            </a:pPr>
            <a:r>
              <a:rPr lang="it-IT" dirty="0"/>
              <a:t>Dirigente scolastico, </a:t>
            </a:r>
          </a:p>
          <a:p>
            <a:pPr marL="0" indent="0">
              <a:buNone/>
            </a:pPr>
            <a:r>
              <a:rPr lang="it-IT" dirty="0"/>
              <a:t>referente/i per il bullismo cyberbullismo, animatore digitale </a:t>
            </a:r>
          </a:p>
          <a:p>
            <a:pPr marL="0" indent="0">
              <a:buNone/>
            </a:pPr>
            <a:r>
              <a:rPr lang="it-IT" dirty="0"/>
              <a:t>altre professionalità presenti all’interno della scuola (psicologo, pedagogista, operatori socio-sanitari).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Team per l’Emergenza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integrato (anche tramite le reti di scopo) da figure specializzate del territorio, </a:t>
            </a:r>
            <a:r>
              <a:rPr lang="it-IT" dirty="0" smtClean="0"/>
              <a:t>forze </a:t>
            </a:r>
            <a:r>
              <a:rPr lang="it-IT" dirty="0"/>
              <a:t>dell’ordine, servizi sanitari, strutture educative</a:t>
            </a:r>
            <a:r>
              <a:rPr lang="it-IT" sz="240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stazionario, cucitrice&#10;&#10;Descrizione generata automaticamente">
            <a:extLst>
              <a:ext uri="{FF2B5EF4-FFF2-40B4-BE49-F238E27FC236}">
                <a16:creationId xmlns:a16="http://schemas.microsoft.com/office/drawing/2014/main" xmlns="" id="{AFD5C76C-933D-402F-AA49-6430431F9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09" y="1904962"/>
            <a:ext cx="4475531" cy="30448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52859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xmlns="" id="{3EEB8ED6-9142-4A11-B029-18DDE98C4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D86F843-E97D-4B07-9367-813269C8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28910"/>
            <a:ext cx="9829800" cy="925000"/>
          </a:xfrm>
        </p:spPr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Episodi acuti di bullismo -Schema di intervento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17E3EE9-FF6A-4C71-90C8-C83D06851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" r="20393" b="-1"/>
          <a:stretch/>
        </p:blipFill>
        <p:spPr>
          <a:xfrm>
            <a:off x="838200" y="1381760"/>
            <a:ext cx="5801131" cy="4747330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1F8A5979-EC42-4556-B0D6-43D2BEC0D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751744"/>
              </p:ext>
            </p:extLst>
          </p:nvPr>
        </p:nvGraphicFramePr>
        <p:xfrm>
          <a:off x="6989851" y="1127760"/>
          <a:ext cx="4714469" cy="531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3783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D9825E9-63B2-4F6E-9E0C-68E805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267" y="2624666"/>
            <a:ext cx="3666066" cy="634999"/>
          </a:xfrm>
        </p:spPr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/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/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/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Protocollo di intervento per un primo esame nei casi acuti e di emergenza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/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/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/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/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kumimoji="0" 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Schema di segnalazione di evento o situazione di rischio a Forze della Polizia o Autorità giudiziaria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D68CCF0-0D27-4AC2-B215-0CC52F435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9" y="1565910"/>
            <a:ext cx="913561" cy="754801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D468172F-9158-42E6-ADD3-ABB195D89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400" y="3993689"/>
            <a:ext cx="914479" cy="7559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C6D07CB9-731E-48F4-8C79-00DD93BE3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115" y="1565910"/>
            <a:ext cx="4997285" cy="41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45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01C1D47-E8F7-4574-8D17-DF9738BE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2" y="572261"/>
            <a:ext cx="11551975" cy="1052836"/>
          </a:xfrm>
        </p:spPr>
        <p:txBody>
          <a:bodyPr>
            <a:normAutofit fontScale="90000"/>
          </a:bodyPr>
          <a:lstStyle/>
          <a:p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it-IT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3100" dirty="0">
                <a:solidFill>
                  <a:schemeClr val="accent6"/>
                </a:solidFill>
                <a:latin typeface="Arial Black" panose="020B0A04020102020204" pitchFamily="34" charset="0"/>
              </a:rPr>
              <a:t>Il contrasto al Bullismo e Cyberbullismo è un’azione condivisa 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it-IT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(Raccomandazioni e responsabilità degli organi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del personale scolastico)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6D2E122-A58C-46DA-9801-73D5FC29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58" y="2197357"/>
            <a:ext cx="6198609" cy="4295517"/>
          </a:xfrm>
        </p:spPr>
        <p:txBody>
          <a:bodyPr>
            <a:normAutofit fontScale="925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it-IT" sz="32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Dirigente scolastico</a:t>
            </a:r>
          </a:p>
          <a:p>
            <a:pPr marL="0" indent="0" algn="just">
              <a:buNone/>
            </a:pPr>
            <a:r>
              <a:rPr lang="it-IT" dirty="0"/>
              <a:t>•elabora  un Regolamento  per il contrasto dei fenomeni di bullismo e cyberbullismo (condiviso e approvato dal </a:t>
            </a:r>
            <a:r>
              <a:rPr lang="it-IT" dirty="0" err="1"/>
              <a:t>CdI</a:t>
            </a:r>
            <a:r>
              <a:rPr lang="it-IT" dirty="0"/>
              <a:t>)</a:t>
            </a:r>
          </a:p>
          <a:p>
            <a:pPr marL="0" indent="0" algn="just">
              <a:buNone/>
            </a:pPr>
            <a:r>
              <a:rPr lang="it-IT" dirty="0"/>
              <a:t>•promuove interventi di prevenzione  primaria</a:t>
            </a:r>
          </a:p>
          <a:p>
            <a:pPr marL="0" indent="0" algn="just">
              <a:buNone/>
            </a:pPr>
            <a:r>
              <a:rPr lang="it-IT" dirty="0"/>
              <a:t>•predispone eventuali piani di sorveglianza </a:t>
            </a:r>
          </a:p>
          <a:p>
            <a:pPr marL="0" indent="0" algn="just">
              <a:buNone/>
            </a:pPr>
            <a:r>
              <a:rPr lang="it-IT" dirty="0"/>
              <a:t>•organizza e coordina i Team Antibullismo e per l’Emergenza</a:t>
            </a:r>
          </a:p>
          <a:p>
            <a:endParaRPr lang="it-IT" sz="2000" dirty="0"/>
          </a:p>
        </p:txBody>
      </p:sp>
      <p:pic>
        <p:nvPicPr>
          <p:cNvPr id="8" name="Immagine 7" descr="Immagine che contiene interni&#10;&#10;Descrizione generata automaticamente">
            <a:extLst>
              <a:ext uri="{FF2B5EF4-FFF2-40B4-BE49-F238E27FC236}">
                <a16:creationId xmlns:a16="http://schemas.microsoft.com/office/drawing/2014/main" xmlns="" id="{39BDE7A3-5C13-4BBC-B8F4-4F8D71815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" r="558" b="-3"/>
          <a:stretch/>
        </p:blipFill>
        <p:spPr>
          <a:xfrm>
            <a:off x="6769510" y="1285086"/>
            <a:ext cx="5101648" cy="50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2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B7947E4-2011-466F-954D-7F9F3B00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898"/>
            <a:ext cx="4639056" cy="2157542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</a:t>
            </a:r>
            <a:r>
              <a:rPr lang="it-IT" sz="4000" dirty="0">
                <a:solidFill>
                  <a:srgbClr val="002060"/>
                </a:solidFill>
                <a:latin typeface="Arial Black" panose="020B0A04020102020204" pitchFamily="34" charset="0"/>
              </a:rPr>
              <a:t>Le azioni   dell’USR Abruzzo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it-IT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2100" dirty="0"/>
              <a:t/>
            </a:r>
            <a:br>
              <a:rPr lang="it-IT" sz="2100" dirty="0"/>
            </a:b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4659C6B-88AF-440E-B3C6-C757633C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828800"/>
            <a:ext cx="4537456" cy="49580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chemeClr val="accent1"/>
                </a:solidFill>
              </a:rPr>
              <a:t>Protocollo </a:t>
            </a:r>
            <a:r>
              <a:rPr lang="it-IT" b="1" dirty="0">
                <a:solidFill>
                  <a:schemeClr val="accent1"/>
                </a:solidFill>
              </a:rPr>
              <a:t>d'intesa "</a:t>
            </a:r>
            <a:r>
              <a:rPr lang="it-IT" b="1" dirty="0" err="1">
                <a:solidFill>
                  <a:schemeClr val="accent1"/>
                </a:solidFill>
              </a:rPr>
              <a:t>Mediucation</a:t>
            </a:r>
            <a:r>
              <a:rPr lang="it-IT" b="1" dirty="0" smtClean="0">
                <a:solidFill>
                  <a:schemeClr val="accent1"/>
                </a:solidFill>
              </a:rPr>
              <a:t>" </a:t>
            </a:r>
            <a:endParaRPr lang="it-IT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it-IT" sz="2400" dirty="0"/>
              <a:t>Presidente del Corecom Abruzzo, Polizia Postale Ufficio scolastico regionale, </a:t>
            </a:r>
            <a:r>
              <a:rPr lang="it-IT" sz="2400" dirty="0" smtClean="0"/>
              <a:t>Università </a:t>
            </a:r>
            <a:r>
              <a:rPr lang="it-IT" sz="2400" dirty="0"/>
              <a:t>degli studi di Teramo, Chieti-Pescara e L'Aquila, Fondazione </a:t>
            </a:r>
            <a:r>
              <a:rPr lang="it-IT" sz="2400" dirty="0" smtClean="0"/>
              <a:t>dell'Università </a:t>
            </a:r>
            <a:r>
              <a:rPr lang="it-IT" sz="2400" dirty="0"/>
              <a:t>di Teramo e il MED (Associazione Nazionale per l'Educazione ai Media e alla Comunicazione)</a:t>
            </a:r>
          </a:p>
          <a:p>
            <a:pPr marL="0" indent="0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dirty="0"/>
              <a:t>Corso pilota di educazioni ai media in due edizioni con formazione di 200 </a:t>
            </a:r>
            <a:r>
              <a:rPr lang="it-IT" sz="2400" dirty="0" smtClean="0"/>
              <a:t>insegnanti</a:t>
            </a:r>
          </a:p>
          <a:p>
            <a:pPr marL="0" indent="0" algn="ctr">
              <a:buNone/>
            </a:pPr>
            <a:r>
              <a:rPr lang="it-IT" sz="2400" dirty="0" smtClean="0"/>
              <a:t>2016</a:t>
            </a:r>
            <a:endParaRPr lang="it-IT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DD67A7B-3665-47AA-9DD5-B01F2365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88" y="557785"/>
            <a:ext cx="6499352" cy="5739186"/>
          </a:xfrm>
          <a:prstGeom prst="rect">
            <a:avLst/>
          </a:prstGeom>
          <a:effectLst/>
        </p:spPr>
      </p:pic>
      <p:sp>
        <p:nvSpPr>
          <p:cNvPr id="4" name="AutoShape 2" descr="UnivAQ E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UnivAQ ELear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7" name="Picture 5" descr="D:\Users\mi11096\Desktop\unna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21" y="1066800"/>
            <a:ext cx="1685479" cy="18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03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199CC9C-580E-4ACB-BD56-DEBCD06525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5211" y="88488"/>
            <a:ext cx="1724125" cy="144763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A1E8A8A-8D90-44D0-972C-610A6F4F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32" y="365125"/>
            <a:ext cx="4748461" cy="1447633"/>
          </a:xfrm>
        </p:spPr>
        <p:txBody>
          <a:bodyPr>
            <a:normAutofit/>
          </a:bodyPr>
          <a:lstStyle/>
          <a:p>
            <a:r>
              <a:rPr lang="it-IT" sz="3200" i="1" dirty="0">
                <a:solidFill>
                  <a:srgbClr val="FF0000"/>
                </a:solidFill>
              </a:rPr>
              <a:t>Consiglio d’Istituto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F9733CF-58B2-45B3-8515-EB6CC3D64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5" y="1812758"/>
            <a:ext cx="5280619" cy="4364205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•Approva il Regolamento</a:t>
            </a:r>
          </a:p>
          <a:p>
            <a:pPr marL="0" indent="0" algn="just">
              <a:buNone/>
            </a:pPr>
            <a:r>
              <a:rPr lang="it-IT" dirty="0"/>
              <a:t>•Facilita la promozione del </a:t>
            </a:r>
          </a:p>
          <a:p>
            <a:pPr marL="0" indent="0" algn="just">
              <a:buNone/>
            </a:pPr>
            <a:r>
              <a:rPr lang="it-IT" dirty="0"/>
              <a:t>Patto di corresponsabilità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DF57BB3-358A-4333-8EEF-BBFB7F1D70F5}"/>
              </a:ext>
            </a:extLst>
          </p:cNvPr>
          <p:cNvSpPr txBox="1"/>
          <p:nvPr/>
        </p:nvSpPr>
        <p:spPr>
          <a:xfrm rot="10800000" flipV="1">
            <a:off x="6035842" y="786065"/>
            <a:ext cx="516154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32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Collegio docenti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1BE00477-B37B-4EAA-A496-C7E5E22D411D}"/>
              </a:ext>
            </a:extLst>
          </p:cNvPr>
          <p:cNvSpPr txBox="1"/>
          <p:nvPr/>
        </p:nvSpPr>
        <p:spPr>
          <a:xfrm>
            <a:off x="6035842" y="1404696"/>
            <a:ext cx="581927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dirty="0"/>
          </a:p>
          <a:p>
            <a:pPr algn="just"/>
            <a:r>
              <a:rPr lang="it-IT" sz="2800" dirty="0"/>
              <a:t>•Predispone, all’interno del PTOF e del Patto di Corresponsabilità,  azioni e attività per la prevenzione dei fenomeni</a:t>
            </a:r>
          </a:p>
          <a:p>
            <a:pPr algn="just"/>
            <a:r>
              <a:rPr lang="it-IT" sz="2800" dirty="0"/>
              <a:t>•Organizza attività di formazione rivolte agli studenti</a:t>
            </a:r>
          </a:p>
          <a:p>
            <a:pPr algn="just"/>
            <a:r>
              <a:rPr lang="it-IT" sz="2800" dirty="0"/>
              <a:t>•Approva i protocolli</a:t>
            </a:r>
          </a:p>
          <a:p>
            <a:pPr algn="just"/>
            <a:r>
              <a:rPr lang="it-IT" sz="2800" dirty="0"/>
              <a:t>•Predispone gli obiettivi nell’area educativa (riferendosi a quanto previsto con la L.92 del 2019)</a:t>
            </a:r>
          </a:p>
          <a:p>
            <a:pPr algn="just"/>
            <a:r>
              <a:rPr lang="it-IT" sz="2800" dirty="0"/>
              <a:t>•Partecipa alle attività di formazione</a:t>
            </a:r>
          </a:p>
        </p:txBody>
      </p:sp>
    </p:spTree>
    <p:extLst>
      <p:ext uri="{BB962C8B-B14F-4D97-AF65-F5344CB8AC3E}">
        <p14:creationId xmlns:p14="http://schemas.microsoft.com/office/powerpoint/2010/main" val="2285854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A1E8A8A-8D90-44D0-972C-610A6F4F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41" y="819807"/>
            <a:ext cx="10545747" cy="987972"/>
          </a:xfrm>
        </p:spPr>
        <p:txBody>
          <a:bodyPr/>
          <a:lstStyle/>
          <a:p>
            <a:r>
              <a:rPr lang="it-IT" sz="3200" i="1" dirty="0">
                <a:solidFill>
                  <a:srgbClr val="FF0000"/>
                </a:solidFill>
              </a:rPr>
              <a:t>Docenti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F9733CF-58B2-45B3-8515-EB6CC3D64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2" y="1807779"/>
            <a:ext cx="5197642" cy="4369184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•Tutti i docenti sono chiamati a segnalare  eventuali episodi di bullismo o cyberbullismo al referente scolastico o al Team antibullismo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DF57BB3-358A-4333-8EEF-BBFB7F1D70F5}"/>
              </a:ext>
            </a:extLst>
          </p:cNvPr>
          <p:cNvSpPr txBox="1"/>
          <p:nvPr/>
        </p:nvSpPr>
        <p:spPr>
          <a:xfrm rot="10800000" flipV="1">
            <a:off x="6667181" y="409242"/>
            <a:ext cx="4748460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it-IT" sz="4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32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Coordinatori di classe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ECD243C-565C-44BC-8DB2-4D42B4F8A2E5}"/>
              </a:ext>
            </a:extLst>
          </p:cNvPr>
          <p:cNvSpPr txBox="1"/>
          <p:nvPr/>
        </p:nvSpPr>
        <p:spPr>
          <a:xfrm>
            <a:off x="6547945" y="2264684"/>
            <a:ext cx="509862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•Monitorano gli obiettivi dell’area educativa 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•Registrano nei verbali del </a:t>
            </a:r>
            <a:r>
              <a:rPr lang="it-IT" sz="2800" dirty="0" err="1"/>
              <a:t>CdC</a:t>
            </a:r>
            <a:r>
              <a:rPr lang="it-IT" sz="2800" dirty="0"/>
              <a:t> casi di bullismo, sanzioni comminate, attività di recupero, collaborazioni con esperti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27D9275-1AB7-4ABB-AFF3-C54F0119B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29" y="194172"/>
            <a:ext cx="172531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33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A1E8A8A-8D90-44D0-972C-610A6F4F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9187" cy="1447633"/>
          </a:xfrm>
        </p:spPr>
        <p:txBody>
          <a:bodyPr>
            <a:normAutofit/>
          </a:bodyPr>
          <a:lstStyle/>
          <a:p>
            <a:r>
              <a:rPr lang="it-IT" sz="3200" i="1" dirty="0">
                <a:solidFill>
                  <a:srgbClr val="FF0000"/>
                </a:solidFill>
              </a:rPr>
              <a:t>Collaboratori scolastici e assistenti tecnici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F9733CF-58B2-45B3-8515-EB6CC3D64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828396"/>
            <a:ext cx="5143984" cy="4348568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3000" dirty="0"/>
              <a:t>svolgono un ruolo di vigilanza attiva  (intervallo, mense, spogliatoi palestre, spazi esterni, cambio d’ora), ferme restando le responsabilità dei docenti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it-IT" sz="3000" dirty="0"/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3000" dirty="0"/>
              <a:t>nelle scuole secondarie di II grado faranno parte dei </a:t>
            </a:r>
            <a:r>
              <a:rPr lang="it-IT" sz="3000" dirty="0" smtClean="0"/>
              <a:t>Piani </a:t>
            </a:r>
            <a:r>
              <a:rPr lang="it-IT" sz="3000" dirty="0"/>
              <a:t>di vigilanza anche gli assistenti tecnici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ECD243C-565C-44BC-8DB2-4D42B4F8A2E5}"/>
              </a:ext>
            </a:extLst>
          </p:cNvPr>
          <p:cNvSpPr txBox="1"/>
          <p:nvPr/>
        </p:nvSpPr>
        <p:spPr>
          <a:xfrm>
            <a:off x="6264167" y="1692166"/>
            <a:ext cx="56508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•partecipano alle attività di formazione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•segnalano al  DS e ai Team eventuali episodi e/o comportamenti a rischio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•applicano le modalità d’intervento previste dal Regolamento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5F78D108-8AA3-41A1-B5B9-4892C430B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28" y="349488"/>
            <a:ext cx="172531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9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A1E8A8A-8D90-44D0-972C-610A6F4F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4" y="365125"/>
            <a:ext cx="4840577" cy="895769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  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sz="3600" i="1" dirty="0" smtClean="0">
                <a:solidFill>
                  <a:srgbClr val="FF0000"/>
                </a:solidFill>
              </a:rPr>
              <a:t>Famiglie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F9733CF-58B2-45B3-8515-EB6CC3D64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4336"/>
            <a:ext cx="5694948" cy="53536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600" dirty="0"/>
              <a:t>•invitate a partecipare agli incontri di informazione e sensibilizzazione</a:t>
            </a:r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/>
              <a:t>•firmano il Patto di corresponsabilità</a:t>
            </a:r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/>
              <a:t>• </a:t>
            </a:r>
            <a:r>
              <a:rPr lang="it-IT" sz="3600" dirty="0" smtClean="0"/>
              <a:t>devono </a:t>
            </a:r>
            <a:r>
              <a:rPr lang="it-IT" sz="3600" dirty="0"/>
              <a:t>essere informati sul Regolamento d’istituto e sulle misure prese dalla scuola e sulle potenziali implicazioni penali e civili per il minore come conseguenza di atti di bullismo e </a:t>
            </a:r>
            <a:r>
              <a:rPr lang="it-IT" sz="3600" dirty="0" err="1"/>
              <a:t>cyberbullismo</a:t>
            </a:r>
            <a:r>
              <a:rPr lang="it-IT" sz="3600" dirty="0"/>
              <a:t> </a:t>
            </a:r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/>
              <a:t>•collaborano con la scuola nella prevenzione e nelle azioni per fronteggiare le situazioni acute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A5FC796-F362-4A16-A222-33D81372EDA5}"/>
              </a:ext>
            </a:extLst>
          </p:cNvPr>
          <p:cNvSpPr txBox="1"/>
          <p:nvPr/>
        </p:nvSpPr>
        <p:spPr>
          <a:xfrm flipH="1">
            <a:off x="5528442" y="771530"/>
            <a:ext cx="639748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32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Studentesse </a:t>
            </a:r>
            <a:r>
              <a:rPr lang="it-IT" sz="32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 Studenti </a:t>
            </a:r>
            <a:endParaRPr lang="it-IT" sz="3200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4151D50-BD88-4C98-B14E-333CE23554C0}"/>
              </a:ext>
            </a:extLst>
          </p:cNvPr>
          <p:cNvSpPr txBox="1"/>
          <p:nvPr/>
        </p:nvSpPr>
        <p:spPr>
          <a:xfrm>
            <a:off x="5528442" y="250724"/>
            <a:ext cx="6244803" cy="6550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it-IT" sz="2800" dirty="0" smtClean="0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it-IT" sz="2800" dirty="0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it-IT" sz="2800" dirty="0" smtClean="0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it-IT" sz="2800" dirty="0" smtClean="0"/>
              <a:t>•</a:t>
            </a:r>
            <a:r>
              <a:rPr lang="it-IT" sz="2800" dirty="0"/>
              <a:t>partecipano alle attività di prevenzione e sensibilizzazione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it-IT" sz="2800" dirty="0"/>
              <a:t>•nella scuola secondaria di II grado, i rappresentanti d’istituto e i due componenti eletti nella Consulta provinciale collaborano con il DS e con i docenti all’organizzazione di attività di prevenzione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it-IT" sz="2800" dirty="0"/>
              <a:t>•sono </a:t>
            </a:r>
            <a:r>
              <a:rPr lang="it-IT" sz="2800" dirty="0">
                <a:solidFill>
                  <a:srgbClr val="FF0000"/>
                </a:solidFill>
              </a:rPr>
              <a:t>parte attiva nelle azioni di contrasto e di tutela della vittima</a:t>
            </a:r>
            <a:r>
              <a:rPr lang="it-IT" sz="2800" dirty="0"/>
              <a:t>, riferendo ai docenti e agli altri adulti episodi e comportamenti  di b. e cyber.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EAEEAB7-AF39-4103-A8A1-587A6662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927" y="0"/>
            <a:ext cx="172531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47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1DCC322-8987-4D05-B4F8-9F71E82A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sz="3600" i="1" dirty="0">
                <a:solidFill>
                  <a:srgbClr val="FF0000"/>
                </a:solidFill>
              </a:rPr>
              <a:t>Referente scolastico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9775018-40B9-47F6-9AEF-3D9963AF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853"/>
            <a:ext cx="4721772" cy="3947110"/>
          </a:xfrm>
        </p:spPr>
        <p:txBody>
          <a:bodyPr/>
          <a:lstStyle/>
          <a:p>
            <a:pPr algn="just"/>
            <a:r>
              <a:rPr lang="it-IT" dirty="0"/>
              <a:t>collabora con gli insegnanti, propone azioni di formazione</a:t>
            </a:r>
          </a:p>
          <a:p>
            <a:pPr algn="just"/>
            <a:r>
              <a:rPr lang="it-IT" dirty="0"/>
              <a:t>monitora i casi di bullismo e cyberbullismo</a:t>
            </a:r>
          </a:p>
          <a:p>
            <a:pPr algn="just"/>
            <a:r>
              <a:rPr lang="it-IT" dirty="0"/>
              <a:t>coordina i Team</a:t>
            </a:r>
          </a:p>
          <a:p>
            <a:pPr algn="just"/>
            <a:r>
              <a:rPr lang="it-IT" dirty="0"/>
              <a:t>crea alleanze con il referente territoriale e regionale</a:t>
            </a:r>
          </a:p>
          <a:p>
            <a:pPr algn="just"/>
            <a:r>
              <a:rPr lang="it-IT" dirty="0"/>
              <a:t>coinvolge Enti del territorio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55CF2A1-A6EA-4881-A8C0-723113A29BE2}"/>
              </a:ext>
            </a:extLst>
          </p:cNvPr>
          <p:cNvSpPr txBox="1"/>
          <p:nvPr/>
        </p:nvSpPr>
        <p:spPr>
          <a:xfrm>
            <a:off x="5812221" y="2417348"/>
            <a:ext cx="5706011" cy="4098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/>
              <a:t>coordinano e organizzano attività di prevenzione e intervengono nei casi acuti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F0000"/>
                </a:solidFill>
              </a:rPr>
              <a:t>comunicano al Referente reg., alla fine di ogni anno scolastico, i casi di bullismo e cyberbullismo (utili per un eventuale monitoraggio nazionale da trasmettere alla Commissione nazionale istituita presso il MI)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7E037C68-7FC6-45B6-881E-5107E289F0A6}"/>
              </a:ext>
            </a:extLst>
          </p:cNvPr>
          <p:cNvSpPr txBox="1"/>
          <p:nvPr/>
        </p:nvSpPr>
        <p:spPr>
          <a:xfrm>
            <a:off x="5990896" y="342094"/>
            <a:ext cx="46455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/>
            <a:endParaRPr lang="it-IT" sz="3200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indent="540385"/>
            <a:r>
              <a:rPr lang="it-IT" sz="32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Team Antibullismo       </a:t>
            </a:r>
          </a:p>
          <a:p>
            <a:pPr indent="540385"/>
            <a:r>
              <a:rPr lang="it-IT" sz="32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Team per l’Emergenza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50A666C5-520A-4753-AEA3-492617CD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682" y="0"/>
            <a:ext cx="172531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02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1DCC322-8987-4D05-B4F8-9F71E82A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9775018-40B9-47F6-9AEF-3D9963AF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950720"/>
            <a:ext cx="5344160" cy="422624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Forniscono, attraverso la pagina web istituzionale, a tutti i Referenti d’istituto informazioni sui corsi di formazione. </a:t>
            </a:r>
          </a:p>
          <a:p>
            <a:r>
              <a:rPr lang="it-IT" dirty="0">
                <a:solidFill>
                  <a:srgbClr val="FF0000"/>
                </a:solidFill>
              </a:rPr>
              <a:t>Agevolano la messa in rete dei Referenti di ogni singola scuola.</a:t>
            </a:r>
          </a:p>
          <a:p>
            <a:r>
              <a:rPr lang="it-IT" dirty="0"/>
              <a:t>Collaborano per i livelli di competenza (regionale e provinciale), con la Polizia postale, con i Carabinieri, con gli Enti del territorio e con il MI.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35400C4-A7FF-401B-AB09-D8513619FB58}"/>
              </a:ext>
            </a:extLst>
          </p:cNvPr>
          <p:cNvSpPr txBox="1"/>
          <p:nvPr/>
        </p:nvSpPr>
        <p:spPr>
          <a:xfrm>
            <a:off x="944880" y="518161"/>
            <a:ext cx="103225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Referenti degli Uffici scolastici regionali e territoriali per il bullismo e il cyberbullismo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F48CAFFB-9C06-4A79-9F13-EBF1490331CE}"/>
              </a:ext>
            </a:extLst>
          </p:cNvPr>
          <p:cNvSpPr txBox="1"/>
          <p:nvPr/>
        </p:nvSpPr>
        <p:spPr>
          <a:xfrm>
            <a:off x="6009640" y="1362240"/>
            <a:ext cx="5344160" cy="5130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it-IT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/>
              <a:t>Partecipano a specifici corsi di formazione e agevolano l’azione di filiera tra scuola ed extra scuola e tra la scuola e la Direzione generale per lo studente del MI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F0000"/>
                </a:solidFill>
              </a:rPr>
              <a:t>Collaborano inoltre con i Referenti regionali delle Consulte provinciali degli studenti, dell’Associazione regionale dei genitori (</a:t>
            </a:r>
            <a:r>
              <a:rPr lang="it-IT" sz="2800" dirty="0" smtClean="0">
                <a:solidFill>
                  <a:srgbClr val="FF0000"/>
                </a:solidFill>
              </a:rPr>
              <a:t>FORAGS) </a:t>
            </a:r>
            <a:r>
              <a:rPr lang="it-IT" sz="2800" dirty="0">
                <a:solidFill>
                  <a:srgbClr val="FF0000"/>
                </a:solidFill>
              </a:rPr>
              <a:t>e del Piano nazionale scuola digitale (PNSD)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2BB6784-DD1C-4F72-AE4F-CC609896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100" y="217762"/>
            <a:ext cx="172531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50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1DCC322-8987-4D05-B4F8-9F71E82A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9775018-40B9-47F6-9AEF-3D9963AF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6" y="1433563"/>
            <a:ext cx="5884934" cy="5099973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latin typeface="+mj-lt"/>
              </a:rPr>
              <a:t>USR Abruzzo</a:t>
            </a:r>
          </a:p>
          <a:p>
            <a:r>
              <a:rPr lang="it-IT" dirty="0" smtClean="0">
                <a:latin typeface="+mj-lt"/>
              </a:rPr>
              <a:t>USP</a:t>
            </a:r>
          </a:p>
          <a:p>
            <a:r>
              <a:rPr lang="it-IT" dirty="0">
                <a:latin typeface="+mj-lt"/>
              </a:rPr>
              <a:t>Polizia di Stato </a:t>
            </a:r>
            <a:r>
              <a:rPr lang="it-IT" dirty="0" smtClean="0">
                <a:latin typeface="+mj-lt"/>
              </a:rPr>
              <a:t>-Compartimento Polizia </a:t>
            </a:r>
            <a:r>
              <a:rPr lang="it-IT" dirty="0">
                <a:latin typeface="+mj-lt"/>
              </a:rPr>
              <a:t>Postale e delle Comunicazioni della regione Abruzzo</a:t>
            </a:r>
            <a:endParaRPr lang="it-IT" dirty="0" smtClean="0">
              <a:latin typeface="+mj-lt"/>
            </a:endParaRPr>
          </a:p>
          <a:p>
            <a:r>
              <a:rPr lang="it-IT" dirty="0" smtClean="0">
                <a:latin typeface="+mj-lt"/>
              </a:rPr>
              <a:t>Ordine Psicologi della Regione Abruzzo</a:t>
            </a:r>
          </a:p>
          <a:p>
            <a:r>
              <a:rPr lang="it-IT" dirty="0" smtClean="0">
                <a:latin typeface="+mj-lt"/>
              </a:rPr>
              <a:t> </a:t>
            </a:r>
            <a:r>
              <a:rPr lang="it-IT" dirty="0">
                <a:latin typeface="+mj-lt"/>
              </a:rPr>
              <a:t>Garante dell’Infanzia </a:t>
            </a:r>
            <a:r>
              <a:rPr lang="it-IT" dirty="0" smtClean="0">
                <a:latin typeface="+mj-lt"/>
              </a:rPr>
              <a:t>e Adolescenza </a:t>
            </a:r>
            <a:r>
              <a:rPr lang="it-IT" dirty="0">
                <a:latin typeface="+mj-lt"/>
              </a:rPr>
              <a:t>per la Regione Abruzzo</a:t>
            </a:r>
            <a:r>
              <a:rPr lang="it-IT" dirty="0" smtClean="0">
                <a:latin typeface="+mj-lt"/>
              </a:rPr>
              <a:t>;</a:t>
            </a:r>
          </a:p>
          <a:p>
            <a:r>
              <a:rPr lang="it-IT" dirty="0" smtClean="0">
                <a:latin typeface="+mj-lt"/>
              </a:rPr>
              <a:t>FORAGS </a:t>
            </a:r>
          </a:p>
          <a:p>
            <a:r>
              <a:rPr lang="it-IT" dirty="0" smtClean="0">
                <a:latin typeface="+mj-lt"/>
              </a:rPr>
              <a:t>Scuole polo contrasto dispersione scolastica </a:t>
            </a:r>
            <a:endParaRPr lang="it-IT" dirty="0"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35400C4-A7FF-401B-AB09-D8513619FB58}"/>
              </a:ext>
            </a:extLst>
          </p:cNvPr>
          <p:cNvSpPr txBox="1"/>
          <p:nvPr/>
        </p:nvSpPr>
        <p:spPr>
          <a:xfrm>
            <a:off x="221226" y="279401"/>
            <a:ext cx="47932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i="1" dirty="0" smtClean="0">
                <a:solidFill>
                  <a:srgbClr val="FF0000"/>
                </a:solidFill>
              </a:rPr>
              <a:t>Gruppo di lavoro integrato </a:t>
            </a:r>
          </a:p>
          <a:p>
            <a:r>
              <a:rPr lang="it-IT" sz="3200" i="1" dirty="0" smtClean="0">
                <a:solidFill>
                  <a:srgbClr val="FF0000"/>
                </a:solidFill>
              </a:rPr>
              <a:t>bullismo e </a:t>
            </a:r>
            <a:r>
              <a:rPr lang="it-IT" sz="3200" i="1" dirty="0" err="1" smtClean="0">
                <a:solidFill>
                  <a:srgbClr val="FF0000"/>
                </a:solidFill>
              </a:rPr>
              <a:t>cyberbullismo</a:t>
            </a:r>
            <a:r>
              <a:rPr lang="it-IT" sz="3200" i="1" dirty="0" smtClean="0">
                <a:solidFill>
                  <a:srgbClr val="FF0000"/>
                </a:solidFill>
              </a:rPr>
              <a:t>  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60" y="279400"/>
            <a:ext cx="6085840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63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La Formazione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38200" y="1825625"/>
            <a:ext cx="5238135" cy="435133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Formazione E-learning su Piattaforma ELISA dei referenti scolastici per il bullismo e il </a:t>
            </a:r>
            <a:r>
              <a:rPr lang="it-IT" dirty="0" err="1"/>
              <a:t>cyberbullismo</a:t>
            </a:r>
            <a:r>
              <a:rPr lang="it-IT" dirty="0"/>
              <a:t>, del Team </a:t>
            </a:r>
            <a:r>
              <a:rPr lang="it-IT" dirty="0" err="1"/>
              <a:t>Antibullismo</a:t>
            </a:r>
            <a:r>
              <a:rPr lang="it-IT" dirty="0"/>
              <a:t> e Team per l’Emergenza e dei Dirigenti Scolastici per un approccio sistemico e integrato alla prevenzione del bullismo e </a:t>
            </a:r>
            <a:r>
              <a:rPr lang="it-IT" dirty="0" err="1"/>
              <a:t>cyberbullismo</a:t>
            </a:r>
            <a:r>
              <a:rPr lang="it-IT" dirty="0"/>
              <a:t> - </a:t>
            </a:r>
            <a:r>
              <a:rPr lang="it-IT" dirty="0" err="1"/>
              <a:t>a.s.</a:t>
            </a:r>
            <a:r>
              <a:rPr lang="it-IT" dirty="0"/>
              <a:t> </a:t>
            </a:r>
            <a:r>
              <a:rPr lang="it-IT" dirty="0" smtClean="0"/>
              <a:t>2020/2021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Nota AOODGSIP -774 del 23.3.2021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Users\mi11096\Desktop\piattaforma eli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68" y="265472"/>
            <a:ext cx="5831809" cy="63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49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0075493-D83E-4AC0-A9F5-EE84F936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36067" cy="1325563"/>
          </a:xfrm>
        </p:spPr>
        <p:txBody>
          <a:bodyPr>
            <a:normAutofit/>
          </a:bodyPr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AC73CE2-A59C-463A-AF89-16CB9761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825624"/>
            <a:ext cx="5449990" cy="46489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</a:rPr>
              <a:t>Azioni di educazione ad un uso corretto e consapevole della Rete e delle tecnologie digitali.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Aperte le iscrizioni al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percorso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it-IT" dirty="0" err="1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ePolicy</a:t>
            </a:r>
            <a:r>
              <a:rPr lang="it-IT" dirty="0" smtClean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it-IT" dirty="0">
              <a:solidFill>
                <a:schemeClr val="accent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del progetto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Generazioni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Connesse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rivolto a 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tutte le scuole Primarie e Secondarie di I e II grado. </a:t>
            </a:r>
          </a:p>
          <a:p>
            <a:endParaRPr lang="it-IT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7E779657-43E7-4C96-AD49-6E92727F4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4" y="127467"/>
            <a:ext cx="4641466" cy="660306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46" y="73629"/>
            <a:ext cx="3296726" cy="186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452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B793607-A9E3-4B9E-9571-7C12888E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13" y="238539"/>
            <a:ext cx="10972800" cy="1103327"/>
          </a:xfrm>
        </p:spPr>
        <p:txBody>
          <a:bodyPr anchor="b">
            <a:normAutofit/>
          </a:bodyPr>
          <a:lstStyle/>
          <a:p>
            <a:r>
              <a:rPr lang="it-IT" sz="5400" i="1" dirty="0">
                <a:solidFill>
                  <a:srgbClr val="FF0000"/>
                </a:solidFill>
              </a:rPr>
              <a:t>Che cosa vuol dire </a:t>
            </a:r>
            <a:r>
              <a:rPr lang="it-IT" sz="5400" i="1" dirty="0" err="1">
                <a:solidFill>
                  <a:srgbClr val="FF0000"/>
                </a:solidFill>
              </a:rPr>
              <a:t>Epolicy</a:t>
            </a:r>
            <a:r>
              <a:rPr lang="it-IT" sz="54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E9A04A1-1865-476C-B04C-2431BE216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1814052"/>
            <a:ext cx="7218789" cy="480540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endParaRPr lang="it-IT" sz="2200" dirty="0" smtClean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it-IT" sz="2200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Documento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programmatico volto a promuovere le competenze digitali ed un uso delle tecnologie digitali positivo, critico e consapevole, sia da parte dei ragazzi e delle ragazze che degli adulti coinvolti nel processo educativo.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Strumento fondamentale per affrontare le sfide del mondo digitale </a:t>
            </a:r>
            <a:r>
              <a:rPr lang="it-IT" sz="1800" dirty="0"/>
              <a:t>permette di: </a:t>
            </a:r>
          </a:p>
          <a:p>
            <a:r>
              <a:rPr lang="it-IT" sz="1800" dirty="0">
                <a:solidFill>
                  <a:srgbClr val="FF0000"/>
                </a:solidFill>
              </a:rPr>
              <a:t>riflettere sul proprio approccio alle tematiche legate alla sicurezza online </a:t>
            </a:r>
            <a:r>
              <a:rPr lang="it-IT" sz="1800" dirty="0"/>
              <a:t>e </a:t>
            </a:r>
            <a:r>
              <a:rPr lang="it-IT" sz="1800" dirty="0">
                <a:solidFill>
                  <a:srgbClr val="FF0000"/>
                </a:solidFill>
              </a:rPr>
              <a:t>all’integrazione delle tecnologie digitali nella didattica</a:t>
            </a:r>
            <a:r>
              <a:rPr lang="it-IT" sz="1800" dirty="0"/>
              <a:t>, identificando, sulla base dei punti di forza e degli ambiti di miglioramento emersi nel percorso suggerito, le misure da adottare per raggiungere tale miglioramento; </a:t>
            </a:r>
          </a:p>
          <a:p>
            <a:r>
              <a:rPr lang="it-IT" sz="1800" dirty="0"/>
              <a:t>strumenti e materiali per realizzare progetti personalizzati elaborati da ogni scuola tramite </a:t>
            </a:r>
            <a:r>
              <a:rPr lang="it-IT" sz="1800" dirty="0">
                <a:solidFill>
                  <a:srgbClr val="FF0000"/>
                </a:solidFill>
              </a:rPr>
              <a:t>un percorso guidato </a:t>
            </a:r>
            <a:r>
              <a:rPr lang="it-IT" sz="1800" dirty="0"/>
              <a:t>(Piano di Azione); </a:t>
            </a:r>
          </a:p>
          <a:p>
            <a:r>
              <a:rPr lang="it-IT" sz="1800" dirty="0"/>
              <a:t>coinvolgere l’intera Comunità Scolastica. </a:t>
            </a:r>
          </a:p>
          <a:p>
            <a:pPr marL="0" indent="0">
              <a:buNone/>
            </a:pPr>
            <a:endParaRPr lang="it-IT" sz="1500" dirty="0"/>
          </a:p>
          <a:p>
            <a:pPr marL="0" indent="0">
              <a:buNone/>
            </a:pPr>
            <a:endParaRPr lang="it-IT" sz="15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F1B6D1E-6A9B-4843-A555-58AF2BB56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54" r="12385"/>
          <a:stretch/>
        </p:blipFill>
        <p:spPr>
          <a:xfrm>
            <a:off x="7675657" y="2093976"/>
            <a:ext cx="4101475" cy="45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7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A7D88E-7289-4E4C-9687-1953A907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600960"/>
            <a:ext cx="545592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latin typeface="+mn-lt"/>
                <a:ea typeface="+mn-ea"/>
                <a:cs typeface="+mn-cs"/>
              </a:rPr>
            </a:br>
            <a:r>
              <a:rPr lang="it-IT" sz="2800" dirty="0"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latin typeface="+mn-lt"/>
                <a:ea typeface="+mn-ea"/>
                <a:cs typeface="+mn-cs"/>
              </a:rPr>
            </a:br>
            <a:r>
              <a:rPr lang="it-IT" sz="2800" dirty="0"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latin typeface="+mn-lt"/>
                <a:ea typeface="+mn-ea"/>
                <a:cs typeface="+mn-cs"/>
              </a:rPr>
            </a:br>
            <a:r>
              <a:rPr lang="it-IT" sz="2800" dirty="0"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latin typeface="+mn-lt"/>
                <a:ea typeface="+mn-ea"/>
                <a:cs typeface="+mn-cs"/>
              </a:rPr>
            </a:br>
            <a:r>
              <a:rPr lang="it-IT" sz="2800" dirty="0"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latin typeface="+mn-lt"/>
                <a:ea typeface="+mn-ea"/>
                <a:cs typeface="+mn-cs"/>
              </a:rPr>
            </a:br>
            <a:r>
              <a:rPr lang="it-IT" sz="2800" dirty="0"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latin typeface="+mn-lt"/>
                <a:ea typeface="+mn-ea"/>
                <a:cs typeface="+mn-cs"/>
              </a:rPr>
            </a:br>
            <a:r>
              <a:rPr lang="it-IT" sz="2800" dirty="0"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latin typeface="+mn-lt"/>
                <a:ea typeface="+mn-ea"/>
                <a:cs typeface="+mn-cs"/>
              </a:rPr>
            </a:br>
            <a:r>
              <a:rPr lang="it-IT" sz="2800" dirty="0"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latin typeface="+mn-lt"/>
                <a:ea typeface="+mn-ea"/>
                <a:cs typeface="+mn-cs"/>
              </a:rPr>
            </a:br>
            <a:r>
              <a:rPr lang="it-IT" sz="2800" dirty="0"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latin typeface="+mn-lt"/>
                <a:ea typeface="+mn-ea"/>
                <a:cs typeface="+mn-cs"/>
              </a:rPr>
            </a:br>
            <a:r>
              <a:rPr lang="it-IT" sz="2800" b="1" dirty="0">
                <a:latin typeface="+mn-lt"/>
                <a:ea typeface="+mn-ea"/>
                <a:cs typeface="+mn-cs"/>
              </a:rPr>
              <a:t>Formazione calendarizzata presso scuole </a:t>
            </a:r>
            <a:r>
              <a:rPr lang="it-IT" sz="2800" dirty="0">
                <a:latin typeface="+mn-lt"/>
                <a:ea typeface="+mn-ea"/>
                <a:cs typeface="+mn-cs"/>
              </a:rPr>
              <a:t>delle 4 province ogni mese </a:t>
            </a:r>
            <a:br>
              <a:rPr lang="it-IT" sz="2800" dirty="0">
                <a:latin typeface="+mn-lt"/>
                <a:ea typeface="+mn-ea"/>
                <a:cs typeface="+mn-cs"/>
              </a:rPr>
            </a:br>
            <a:r>
              <a:rPr lang="it-IT" sz="2800" dirty="0"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latin typeface="+mn-lt"/>
                <a:ea typeface="+mn-ea"/>
                <a:cs typeface="+mn-cs"/>
              </a:rPr>
            </a:br>
            <a:r>
              <a:rPr lang="it-IT" sz="2800" b="1" dirty="0">
                <a:latin typeface="+mn-lt"/>
                <a:ea typeface="+mn-ea"/>
                <a:cs typeface="+mn-cs"/>
              </a:rPr>
              <a:t>“Una vita da social”  </a:t>
            </a:r>
            <a:r>
              <a:rPr lang="it-IT" sz="2800" dirty="0">
                <a:latin typeface="+mn-lt"/>
                <a:ea typeface="+mn-ea"/>
                <a:cs typeface="+mn-cs"/>
              </a:rPr>
              <a:t/>
            </a:r>
            <a:br>
              <a:rPr lang="it-IT" sz="2800" dirty="0">
                <a:latin typeface="+mn-lt"/>
                <a:ea typeface="+mn-ea"/>
                <a:cs typeface="+mn-cs"/>
              </a:rPr>
            </a:br>
            <a:r>
              <a:rPr lang="it-IT" sz="2800" dirty="0">
                <a:latin typeface="+mn-lt"/>
                <a:ea typeface="+mn-ea"/>
                <a:cs typeface="+mn-cs"/>
              </a:rPr>
              <a:t>Campagna educativa itinerante sui temi dei social network, bullismo e del cyberbullismo con i track della polizia postale nelle varie edizioni </a:t>
            </a:r>
            <a:br>
              <a:rPr lang="it-IT" sz="2800" dirty="0">
                <a:latin typeface="+mn-lt"/>
                <a:ea typeface="+mn-ea"/>
                <a:cs typeface="+mn-cs"/>
              </a:rPr>
            </a:br>
            <a:r>
              <a:rPr lang="it-IT" sz="2800" dirty="0">
                <a:latin typeface="+mn-lt"/>
                <a:ea typeface="+mn-ea"/>
                <a:cs typeface="+mn-cs"/>
              </a:rPr>
              <a:t>(L’Aquila, Giulianova, Roseto, Vasto, Pescara, Civitella del Tronto).</a:t>
            </a:r>
            <a:br>
              <a:rPr lang="it-IT" sz="2800" dirty="0">
                <a:latin typeface="+mn-lt"/>
                <a:ea typeface="+mn-ea"/>
                <a:cs typeface="+mn-cs"/>
              </a:rPr>
            </a:br>
            <a:r>
              <a:rPr lang="it-IT" sz="2800" dirty="0"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it-IT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4FF9C89-FED6-48A0-9700-8BE2EB4CB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066" y="1021805"/>
            <a:ext cx="5004817" cy="47917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D595E0D-795C-40A5-8C45-CDF81D5CC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72" y="432633"/>
            <a:ext cx="2104185" cy="117834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61D6CC0-952F-445C-87FB-177A8F411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180" y="211985"/>
            <a:ext cx="270076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57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29EFA45-75AE-442A-B72B-4F3021B1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194618" y="5383161"/>
            <a:ext cx="10055940" cy="44245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https://www.generazioniconnesse.it/site/it/0000/00/00/documento-di-epolicy-</a:t>
            </a:r>
            <a:r>
              <a:rPr lang="it-IT" dirty="0" smtClean="0"/>
              <a:t>/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B9EEC71A-FFF2-4D77-96FB-73E1BDA42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1" y="374110"/>
            <a:ext cx="10515600" cy="4224861"/>
          </a:xfrm>
        </p:spPr>
      </p:pic>
    </p:spTree>
    <p:extLst>
      <p:ext uri="{BB962C8B-B14F-4D97-AF65-F5344CB8AC3E}">
        <p14:creationId xmlns:p14="http://schemas.microsoft.com/office/powerpoint/2010/main" val="3513839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297A847-D4A4-4AD3-87A7-3D323F9E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64" y="1371599"/>
            <a:ext cx="10572135" cy="31908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5"/>
                </a:solidFill>
              </a:rPr>
              <a:t>Il documento è composto</a:t>
            </a:r>
            <a:r>
              <a:rPr lang="it-IT" dirty="0"/>
              <a:t>: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14C620A-3B0F-47B0-A273-C58C68548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4" y="1456267"/>
            <a:ext cx="6219176" cy="4720696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Testo Standard</a:t>
            </a:r>
            <a:r>
              <a:rPr lang="it-IT" dirty="0"/>
              <a:t>: comune a tutte le scuole italiane.</a:t>
            </a:r>
          </a:p>
          <a:p>
            <a:r>
              <a:rPr lang="it-IT" dirty="0">
                <a:solidFill>
                  <a:srgbClr val="FF0000"/>
                </a:solidFill>
              </a:rPr>
              <a:t>Testo personalizzato</a:t>
            </a:r>
            <a:r>
              <a:rPr lang="it-IT" dirty="0"/>
              <a:t>: consente di arricchire il documento con le esigenze e i bisogni riscontrati nel proprio Istituto e nei suoi singoli plessi.  </a:t>
            </a:r>
          </a:p>
          <a:p>
            <a:r>
              <a:rPr lang="it-IT" dirty="0">
                <a:solidFill>
                  <a:srgbClr val="FF0000"/>
                </a:solidFill>
              </a:rPr>
              <a:t>Piano di Azioni</a:t>
            </a:r>
            <a:r>
              <a:rPr lang="it-IT" dirty="0"/>
              <a:t>: consente di pianificare almeno una delle azioni proposte in una check list da svolgere in un’annualità ed inserire le altre azione da realizzarsi nel lungo termine.</a:t>
            </a:r>
          </a:p>
          <a:p>
            <a:endParaRPr lang="it-IT" dirty="0"/>
          </a:p>
          <a:p>
            <a:r>
              <a:rPr lang="it-IT" dirty="0"/>
              <a:t>Scadenza </a:t>
            </a:r>
            <a:r>
              <a:rPr lang="it-IT" b="0" i="0" dirty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30 ottobre 2021</a:t>
            </a:r>
            <a:r>
              <a:rPr lang="it-IT" b="0" i="0" dirty="0">
                <a:solidFill>
                  <a:srgbClr val="2D3E4F"/>
                </a:solidFill>
                <a:effectLst/>
                <a:latin typeface="Open Sans" panose="020B0606030504020204" pitchFamily="34" charset="0"/>
              </a:rPr>
              <a:t>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82" y="899652"/>
            <a:ext cx="5514718" cy="535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009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D:\Users\mi11096\Desktop\generazioni conness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81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xmlns="" id="{9F6B56DA-061C-4662-862B-970C1BB05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88" y="294969"/>
            <a:ext cx="5723174" cy="6563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i="1" dirty="0" smtClean="0"/>
              <a:t>  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Monitoraggio</a:t>
            </a:r>
            <a:r>
              <a:rPr lang="it-IT" dirty="0" smtClean="0"/>
              <a:t> </a:t>
            </a:r>
            <a:r>
              <a:rPr lang="it-IT" dirty="0"/>
              <a:t>dei fenomeni di bullismo e </a:t>
            </a:r>
            <a:r>
              <a:rPr lang="it-IT" dirty="0" err="1"/>
              <a:t>cyberbullismo</a:t>
            </a:r>
            <a:r>
              <a:rPr lang="it-IT" dirty="0"/>
              <a:t> 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nelle </a:t>
            </a:r>
            <a:r>
              <a:rPr lang="it-IT" dirty="0"/>
              <a:t>scuole Italiane a cura della Piattaforma </a:t>
            </a:r>
            <a:r>
              <a:rPr lang="it-IT" dirty="0" smtClean="0"/>
              <a:t>ELISA</a:t>
            </a:r>
          </a:p>
          <a:p>
            <a:pPr marL="0" indent="0" algn="ctr">
              <a:buNone/>
            </a:pPr>
            <a:r>
              <a:rPr lang="it-IT" dirty="0" smtClean="0"/>
              <a:t> </a:t>
            </a:r>
          </a:p>
          <a:p>
            <a:pPr marL="0" indent="0" algn="ctr">
              <a:buNone/>
            </a:pPr>
            <a:r>
              <a:rPr lang="it-IT" dirty="0" smtClean="0"/>
              <a:t> Prima </a:t>
            </a:r>
            <a:r>
              <a:rPr lang="it-IT" dirty="0"/>
              <a:t>fase </a:t>
            </a:r>
            <a:r>
              <a:rPr lang="it-IT" dirty="0">
                <a:solidFill>
                  <a:srgbClr val="FF0000"/>
                </a:solidFill>
              </a:rPr>
              <a:t>Studenti</a:t>
            </a:r>
            <a:r>
              <a:rPr lang="it-IT" dirty="0"/>
              <a:t> scuole secondarie di II grado. 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(maggio- giugno)</a:t>
            </a:r>
          </a:p>
          <a:p>
            <a:pPr marL="0" indent="0" algn="ctr">
              <a:buNone/>
            </a:pPr>
            <a:r>
              <a:rPr lang="it-IT" dirty="0" smtClean="0"/>
              <a:t>Seconda </a:t>
            </a:r>
            <a:r>
              <a:rPr lang="it-IT" dirty="0"/>
              <a:t>fase </a:t>
            </a:r>
            <a:r>
              <a:rPr lang="it-IT" dirty="0">
                <a:solidFill>
                  <a:srgbClr val="FF0000"/>
                </a:solidFill>
              </a:rPr>
              <a:t>Docenti</a:t>
            </a:r>
            <a:r>
              <a:rPr lang="it-IT" dirty="0"/>
              <a:t> delle scuole primarie e secondarie di I e II </a:t>
            </a:r>
            <a:r>
              <a:rPr lang="it-IT" dirty="0" smtClean="0"/>
              <a:t>ciclo</a:t>
            </a:r>
          </a:p>
          <a:p>
            <a:pPr marL="0" indent="0" algn="ctr">
              <a:buNone/>
            </a:pPr>
            <a:r>
              <a:rPr lang="it-IT" dirty="0" smtClean="0"/>
              <a:t>(giugno-luglio)  </a:t>
            </a:r>
          </a:p>
          <a:p>
            <a:pPr marL="0" indent="0" algn="ctr">
              <a:buNone/>
            </a:pPr>
            <a:endParaRPr lang="it-IT" sz="1800" i="1" dirty="0" smtClean="0"/>
          </a:p>
          <a:p>
            <a:pPr marL="0" indent="0" algn="ctr">
              <a:buNone/>
            </a:pPr>
            <a:r>
              <a:rPr lang="it-IT" sz="1800" i="1" dirty="0" smtClean="0"/>
              <a:t>(</a:t>
            </a:r>
            <a:r>
              <a:rPr lang="it-IT" sz="1800" i="1" dirty="0">
                <a:solidFill>
                  <a:srgbClr val="002060"/>
                </a:solidFill>
              </a:rPr>
              <a:t>Nota AOODGSIP </a:t>
            </a:r>
            <a:r>
              <a:rPr lang="it-IT" sz="1800" i="1" dirty="0" smtClean="0">
                <a:solidFill>
                  <a:srgbClr val="002060"/>
                </a:solidFill>
              </a:rPr>
              <a:t>1091 </a:t>
            </a:r>
            <a:r>
              <a:rPr lang="it-IT" sz="1800" i="1" dirty="0">
                <a:solidFill>
                  <a:srgbClr val="002060"/>
                </a:solidFill>
              </a:rPr>
              <a:t>del </a:t>
            </a:r>
            <a:r>
              <a:rPr lang="it-IT" sz="1800" i="1" dirty="0" smtClean="0">
                <a:solidFill>
                  <a:srgbClr val="002060"/>
                </a:solidFill>
              </a:rPr>
              <a:t>3-5-2021</a:t>
            </a:r>
            <a:r>
              <a:rPr lang="it-IT" sz="1800" i="1" dirty="0">
                <a:solidFill>
                  <a:srgbClr val="002060"/>
                </a:solidFill>
              </a:rPr>
              <a:t>)</a:t>
            </a:r>
            <a:endParaRPr lang="it-IT" sz="1800" i="1" dirty="0"/>
          </a:p>
          <a:p>
            <a:pPr marL="0" indent="0">
              <a:buNone/>
            </a:pPr>
            <a:endParaRPr lang="it-IT" i="1" dirty="0"/>
          </a:p>
        </p:txBody>
      </p:sp>
      <p:pic>
        <p:nvPicPr>
          <p:cNvPr id="2" name="Picture 2" descr="D:\Users\mi11096\Desktop\Cat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50" y="0"/>
            <a:ext cx="6099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30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B10EDFA-78AE-4142-8B00-577E1F7EB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2184400"/>
            <a:ext cx="4791538" cy="41944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5100" b="1" i="1" dirty="0">
                <a:solidFill>
                  <a:srgbClr val="FF0000"/>
                </a:solidFill>
              </a:rPr>
              <a:t>                            </a:t>
            </a:r>
          </a:p>
          <a:p>
            <a:pPr marL="0" indent="0">
              <a:buNone/>
            </a:pPr>
            <a:endParaRPr lang="en-US" sz="51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51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100" b="1" i="1" dirty="0">
                <a:solidFill>
                  <a:srgbClr val="FF0000"/>
                </a:solidFill>
              </a:rPr>
              <a:t>                               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52ECD81-14AF-4793-8B59-8DE59A3F255B}"/>
              </a:ext>
            </a:extLst>
          </p:cNvPr>
          <p:cNvSpPr txBox="1"/>
          <p:nvPr/>
        </p:nvSpPr>
        <p:spPr>
          <a:xfrm rot="10800000" flipV="1">
            <a:off x="6197600" y="2428240"/>
            <a:ext cx="6328236" cy="4429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b="1" i="1" dirty="0">
              <a:solidFill>
                <a:srgbClr val="FF0000"/>
              </a:solidFill>
            </a:endParaRPr>
          </a:p>
          <a:p>
            <a:endParaRPr lang="en-US" sz="4000" b="1" i="1" dirty="0">
              <a:solidFill>
                <a:srgbClr val="FF0000"/>
              </a:solidFill>
            </a:endParaRPr>
          </a:p>
          <a:p>
            <a:endParaRPr lang="en-US" sz="4000" b="1" i="1" dirty="0">
              <a:solidFill>
                <a:srgbClr val="FF0000"/>
              </a:solidFill>
            </a:endParaRPr>
          </a:p>
          <a:p>
            <a:endParaRPr lang="en-US" sz="4000" b="1" i="1" dirty="0">
              <a:solidFill>
                <a:srgbClr val="FF0000"/>
              </a:solidFill>
            </a:endParaRPr>
          </a:p>
          <a:p>
            <a:endParaRPr lang="en-US" sz="4000" b="1" i="1" dirty="0">
              <a:solidFill>
                <a:srgbClr val="FF0000"/>
              </a:solidFill>
            </a:endParaRPr>
          </a:p>
          <a:p>
            <a:endParaRPr lang="en-US" sz="4000" b="1" i="1" dirty="0">
              <a:solidFill>
                <a:srgbClr val="FF0000"/>
              </a:solidFill>
            </a:endParaRPr>
          </a:p>
          <a:p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Grazie</a:t>
            </a:r>
            <a:r>
              <a:rPr lang="en-US" sz="4000" b="1" i="1" dirty="0">
                <a:solidFill>
                  <a:srgbClr val="FF0000"/>
                </a:solidFill>
              </a:rPr>
              <a:t> per </a:t>
            </a:r>
            <a:r>
              <a:rPr lang="en-US" sz="4000" b="1" i="1" dirty="0" err="1">
                <a:solidFill>
                  <a:srgbClr val="FF0000"/>
                </a:solidFill>
              </a:rPr>
              <a:t>l’attenzione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endParaRPr lang="it-IT" sz="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8" y="-1"/>
            <a:ext cx="11982474" cy="582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96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A7D88E-7289-4E4C-9687-1953A907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240" y="2119087"/>
            <a:ext cx="4897120" cy="2061027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+mn-lt"/>
                <a:ea typeface="+mn-ea"/>
                <a:cs typeface="+mn-cs"/>
              </a:rPr>
              <a:t>      </a:t>
            </a:r>
            <a:r>
              <a:rPr lang="it-IT" sz="2800" b="1" dirty="0">
                <a:latin typeface="+mn-lt"/>
                <a:ea typeface="+mn-ea"/>
                <a:cs typeface="+mn-cs"/>
              </a:rPr>
              <a:t>Protocollo d’intesa </a:t>
            </a:r>
            <a:br>
              <a:rPr lang="it-IT" sz="2800" b="1" dirty="0">
                <a:latin typeface="+mn-lt"/>
                <a:ea typeface="+mn-ea"/>
                <a:cs typeface="+mn-cs"/>
              </a:rPr>
            </a:br>
            <a:r>
              <a:rPr lang="it-IT" sz="2800" b="1" dirty="0">
                <a:latin typeface="+mn-lt"/>
                <a:ea typeface="+mn-ea"/>
                <a:cs typeface="+mn-cs"/>
              </a:rPr>
              <a:t>Alternanza Scuola-Lavoro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1EF42AB3-408F-415C-AD29-B146F5C0F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82" y="557784"/>
            <a:ext cx="5130204" cy="5822748"/>
          </a:xfrm>
          <a:prstGeom prst="rect">
            <a:avLst/>
          </a:prstGeom>
          <a:effectLst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634DB48-34E8-45DF-A9F4-ECF29F668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7" y="4557081"/>
            <a:ext cx="4416557" cy="224699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C4355C3-F250-457B-AFA6-B493B4A36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2361"/>
            <a:ext cx="2700762" cy="157900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9A3FCFE2-2F86-4F04-AB1E-FDFEF0401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388" y="367433"/>
            <a:ext cx="2244164" cy="12596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916C019D-FB8E-4B63-B8B6-49692355F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817" y="252442"/>
            <a:ext cx="1456817" cy="148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9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36202CF-6336-4A7A-B36F-FEAD25A3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706880"/>
            <a:ext cx="4547616" cy="4516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002060"/>
                </a:solidFill>
              </a:rPr>
              <a:t>Giornata internazionale </a:t>
            </a:r>
            <a:r>
              <a:rPr lang="it-IT" dirty="0"/>
              <a:t>istituita nel 2004 dalla Commissione europea e celebrata in 170 Paesi in tutto il mondo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>
                <a:solidFill>
                  <a:schemeClr val="accent2"/>
                </a:solidFill>
              </a:rPr>
              <a:t>Together</a:t>
            </a:r>
            <a:r>
              <a:rPr lang="it-IT" dirty="0">
                <a:solidFill>
                  <a:schemeClr val="accent2"/>
                </a:solidFill>
              </a:rPr>
              <a:t> for a </a:t>
            </a:r>
            <a:r>
              <a:rPr lang="it-IT" dirty="0" err="1">
                <a:solidFill>
                  <a:schemeClr val="accent2"/>
                </a:solidFill>
              </a:rPr>
              <a:t>better</a:t>
            </a:r>
            <a:r>
              <a:rPr lang="it-IT" dirty="0">
                <a:solidFill>
                  <a:schemeClr val="accent2"/>
                </a:solidFill>
              </a:rPr>
              <a:t> internet</a:t>
            </a:r>
            <a:endParaRPr lang="it-IT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0166D09A-86D2-421E-83E1-77900267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46" y="1608737"/>
            <a:ext cx="6257023" cy="36372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1702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60E9A6ED-B880-44EA-8D60-C9D3C82CC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02871E6-094C-44E7-B7C9-85D06424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69" y="363233"/>
            <a:ext cx="5323129" cy="1668767"/>
          </a:xfrm>
        </p:spPr>
        <p:txBody>
          <a:bodyPr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it-IT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it-IT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4000" dirty="0">
                <a:solidFill>
                  <a:srgbClr val="002060"/>
                </a:solidFill>
                <a:latin typeface="Arial Black" panose="020B0A04020102020204" pitchFamily="34" charset="0"/>
              </a:rPr>
              <a:t>Le t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re linee d’azione </a:t>
            </a:r>
            <a:br>
              <a:rPr lang="it-IT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 </a:t>
            </a:r>
            <a:r>
              <a:rPr lang="it-IT" sz="2200" dirty="0">
                <a:latin typeface="+mn-lt"/>
                <a:ea typeface="+mn-ea"/>
                <a:cs typeface="+mn-cs"/>
              </a:rPr>
              <a:t>AOODIGISIP-2732 del 22.10.20</a:t>
            </a:r>
            <a:r>
              <a:rPr lang="it-IT" sz="1900" dirty="0"/>
              <a:t/>
            </a:r>
            <a:br>
              <a:rPr lang="it-IT" sz="1900" dirty="0"/>
            </a:b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9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CBFD2BD-7C13-49F2-BCE4-396341179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6" r="6643" b="2"/>
          <a:stretch/>
        </p:blipFill>
        <p:spPr>
          <a:xfrm>
            <a:off x="6182944" y="152400"/>
            <a:ext cx="5170852" cy="7183119"/>
          </a:xfrm>
          <a:prstGeom prst="rect">
            <a:avLst/>
          </a:prstGeom>
          <a:effectLst/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8DB1FA85-AFA8-4EF1-9E31-E4942CD46C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612830"/>
              </p:ext>
            </p:extLst>
          </p:nvPr>
        </p:nvGraphicFramePr>
        <p:xfrm>
          <a:off x="506046" y="2174240"/>
          <a:ext cx="5323129" cy="395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77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xmlns="" id="{B82CF16C-986D-4E2D-9AF6-42D9B8641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67" y="2175757"/>
            <a:ext cx="5124450" cy="288250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3B93EA0-1D4C-4DBF-8D3C-383461299203}"/>
              </a:ext>
            </a:extLst>
          </p:cNvPr>
          <p:cNvSpPr txBox="1"/>
          <p:nvPr/>
        </p:nvSpPr>
        <p:spPr>
          <a:xfrm flipH="1">
            <a:off x="89234" y="975360"/>
            <a:ext cx="579340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dirty="0"/>
          </a:p>
          <a:p>
            <a:pPr algn="just"/>
            <a:r>
              <a:rPr lang="it-IT" sz="2800" dirty="0"/>
              <a:t>•</a:t>
            </a:r>
            <a:r>
              <a:rPr lang="it-IT" sz="2800" b="1" dirty="0"/>
              <a:t>13 aprile 2015 </a:t>
            </a:r>
            <a:r>
              <a:rPr lang="it-IT" sz="2800" i="1" dirty="0"/>
              <a:t>Linee di orientamento per azioni di prevenzione e di contrasto al bullismo e al cyberbullismo</a:t>
            </a:r>
          </a:p>
          <a:p>
            <a:pPr algn="just"/>
            <a:endParaRPr lang="it-IT" sz="2800" i="1" dirty="0"/>
          </a:p>
          <a:p>
            <a:pPr algn="just"/>
            <a:r>
              <a:rPr lang="it-IT" sz="2800" dirty="0"/>
              <a:t>•</a:t>
            </a:r>
            <a:r>
              <a:rPr lang="it-IT" sz="2800" b="1" dirty="0" smtClean="0"/>
              <a:t>L.71 </a:t>
            </a:r>
            <a:r>
              <a:rPr lang="it-IT" sz="2800" b="1" dirty="0"/>
              <a:t>del 2017 </a:t>
            </a:r>
            <a:r>
              <a:rPr lang="it-IT" sz="2800" i="1" dirty="0"/>
              <a:t>Disposizioni a tutela dei minori per la prevenzione ed il contrasto del fenomeno del cyberbullismo</a:t>
            </a:r>
          </a:p>
          <a:p>
            <a:pPr algn="just"/>
            <a:endParaRPr lang="it-IT" sz="2800" i="1" dirty="0"/>
          </a:p>
          <a:p>
            <a:pPr algn="just"/>
            <a:r>
              <a:rPr lang="it-IT" sz="2800" dirty="0"/>
              <a:t>•Aggiornamento delle </a:t>
            </a:r>
            <a:r>
              <a:rPr lang="it-IT" sz="2800" b="1" i="1" dirty="0"/>
              <a:t>Linee Guida per la prevenzione e il contrasto al cyberbullismo</a:t>
            </a:r>
            <a:r>
              <a:rPr lang="it-IT" sz="2800" dirty="0"/>
              <a:t> (ottobre 2017)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93D56BB7-FD62-441C-A4E5-8A19839A9F49}"/>
              </a:ext>
            </a:extLst>
          </p:cNvPr>
          <p:cNvSpPr txBox="1"/>
          <p:nvPr/>
        </p:nvSpPr>
        <p:spPr>
          <a:xfrm rot="10800000" flipV="1">
            <a:off x="250722" y="284837"/>
            <a:ext cx="58422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Normativa di riferimento </a:t>
            </a:r>
          </a:p>
        </p:txBody>
      </p:sp>
      <p:pic>
        <p:nvPicPr>
          <p:cNvPr id="6" name="Immagine 5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xmlns="" id="{B2FB5871-BC7E-4BB0-A67D-DC2D6DD30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82" y="557785"/>
            <a:ext cx="5130203" cy="57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1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xmlns="" id="{9F6B56DA-061C-4662-862B-970C1BB05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88" y="294969"/>
            <a:ext cx="5723174" cy="6563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i="1" dirty="0">
                <a:solidFill>
                  <a:srgbClr val="FF0000"/>
                </a:solidFill>
              </a:rPr>
              <a:t>Le nuove linee di orientamento </a:t>
            </a:r>
          </a:p>
          <a:p>
            <a:pPr marL="0" indent="0" algn="ctr">
              <a:buNone/>
            </a:pPr>
            <a:r>
              <a:rPr lang="it-IT" i="1" dirty="0">
                <a:solidFill>
                  <a:srgbClr val="FF0000"/>
                </a:solidFill>
              </a:rPr>
              <a:t>per la prevenzione e </a:t>
            </a:r>
          </a:p>
          <a:p>
            <a:pPr marL="0" indent="0" algn="ctr">
              <a:buNone/>
            </a:pPr>
            <a:r>
              <a:rPr lang="it-IT" i="1" dirty="0">
                <a:solidFill>
                  <a:srgbClr val="FF0000"/>
                </a:solidFill>
              </a:rPr>
              <a:t>il contrasto dei fenomeni di </a:t>
            </a:r>
          </a:p>
          <a:p>
            <a:pPr marL="0" indent="0" algn="ctr">
              <a:buNone/>
            </a:pPr>
            <a:r>
              <a:rPr lang="it-IT" i="1" dirty="0">
                <a:solidFill>
                  <a:srgbClr val="FF0000"/>
                </a:solidFill>
              </a:rPr>
              <a:t>Bullismo e Cyberbullismo </a:t>
            </a:r>
            <a:endParaRPr lang="it-IT" i="1" dirty="0"/>
          </a:p>
          <a:p>
            <a:pPr marL="0" indent="0" algn="ctr">
              <a:buNone/>
            </a:pPr>
            <a:r>
              <a:rPr lang="it-IT" i="1" dirty="0"/>
              <a:t>  </a:t>
            </a:r>
            <a:r>
              <a:rPr lang="it-IT" sz="1800" i="1" dirty="0" smtClean="0"/>
              <a:t>(</a:t>
            </a:r>
            <a:r>
              <a:rPr lang="it-IT" sz="1800" i="1" dirty="0" smtClean="0">
                <a:solidFill>
                  <a:srgbClr val="002060"/>
                </a:solidFill>
              </a:rPr>
              <a:t>Nota </a:t>
            </a:r>
            <a:r>
              <a:rPr lang="it-IT" sz="1800" i="1" dirty="0">
                <a:solidFill>
                  <a:srgbClr val="002060"/>
                </a:solidFill>
              </a:rPr>
              <a:t>AOODGSIP 482 del </a:t>
            </a:r>
            <a:r>
              <a:rPr lang="it-IT" sz="1800" i="1" dirty="0" smtClean="0">
                <a:solidFill>
                  <a:srgbClr val="002060"/>
                </a:solidFill>
              </a:rPr>
              <a:t>18-2-2021)</a:t>
            </a:r>
            <a:endParaRPr lang="it-IT" i="1" dirty="0"/>
          </a:p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r>
              <a:rPr lang="it-IT" i="1" dirty="0" smtClean="0"/>
              <a:t>e </a:t>
            </a:r>
            <a:r>
              <a:rPr lang="it-IT" i="1" dirty="0"/>
              <a:t>il suo richiamo alla L. 92 del 2019 insegnamento scolastico dell’educazione civica che prevede l’educazione alla </a:t>
            </a:r>
            <a:r>
              <a:rPr lang="it-IT" i="1" dirty="0">
                <a:solidFill>
                  <a:schemeClr val="accent6">
                    <a:lumMod val="50000"/>
                  </a:schemeClr>
                </a:solidFill>
              </a:rPr>
              <a:t>cittadinanza digitale</a:t>
            </a:r>
          </a:p>
          <a:p>
            <a:pPr marL="0" indent="0">
              <a:buNone/>
            </a:pPr>
            <a:endParaRPr lang="it-IT" i="1" dirty="0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F9B4AFA2-2B23-485C-973E-E926B631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90" y="0"/>
            <a:ext cx="5675322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78" y="5581343"/>
            <a:ext cx="2828038" cy="127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66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DCC231C8-C761-4B31-9B1C-C6D19248C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78D7632-398E-4353-9807-2007CB8B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557189"/>
            <a:ext cx="4319311" cy="3734591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A chi sono rivolte</a:t>
            </a:r>
            <a:br>
              <a:rPr lang="it-IT" sz="4000" b="1" dirty="0">
                <a:solidFill>
                  <a:srgbClr val="FF0000"/>
                </a:solidFill>
              </a:rPr>
            </a:br>
            <a:r>
              <a:rPr lang="it-IT" sz="4000" b="1" dirty="0">
                <a:solidFill>
                  <a:srgbClr val="FF0000"/>
                </a:solidFill>
              </a:rPr>
              <a:t>le nuove </a:t>
            </a:r>
            <a:r>
              <a:rPr lang="it-IT" sz="4000" b="1" dirty="0" smtClean="0">
                <a:solidFill>
                  <a:srgbClr val="FF0000"/>
                </a:solidFill>
              </a:rPr>
              <a:t>Linee </a:t>
            </a:r>
            <a:r>
              <a:rPr lang="it-IT" sz="4000" b="1" dirty="0">
                <a:solidFill>
                  <a:srgbClr val="FF0000"/>
                </a:solidFill>
              </a:rPr>
              <a:t>guida?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36DEE0B5-A5A3-4503-8676-637BE159C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99679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977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1973</Words>
  <Application>Microsoft Office PowerPoint</Application>
  <PresentationFormat>Personalizzato</PresentationFormat>
  <Paragraphs>230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   Le Linee guida per contrastare il Bullismo e Cyberbullismo nelle scuole abruzzesi 28 maggio 2021 </vt:lpstr>
      <vt:lpstr>     Le azioni   dell’USR Abruzzo  </vt:lpstr>
      <vt:lpstr>         Formazione calendarizzata presso scuole delle 4 province ogni mese   “Una vita da social”   Campagna educativa itinerante sui temi dei social network, bullismo e del cyberbullismo con i track della polizia postale nelle varie edizioni  (L’Aquila, Giulianova, Roseto, Vasto, Pescara, Civitella del Tronto).   </vt:lpstr>
      <vt:lpstr>      Protocollo d’intesa  Alternanza Scuola-Lavoro </vt:lpstr>
      <vt:lpstr>Presentazione standard di PowerPoint</vt:lpstr>
      <vt:lpstr>  Le tre linee d’azione        AOODIGISIP-2732 del 22.10.20  </vt:lpstr>
      <vt:lpstr>Presentazione standard di PowerPoint</vt:lpstr>
      <vt:lpstr>Presentazione standard di PowerPoint</vt:lpstr>
      <vt:lpstr>A chi sono rivolte le nuove Linee guida?</vt:lpstr>
      <vt:lpstr>             Azioni efficaci della Scuola  </vt:lpstr>
      <vt:lpstr>                                                AZIONI CONSIGLIATE</vt:lpstr>
      <vt:lpstr> Procedure operative  </vt:lpstr>
      <vt:lpstr>Interventi </vt:lpstr>
      <vt:lpstr>                 Prevenzione terziaria </vt:lpstr>
      <vt:lpstr>Schema di intervento episodi acuti di bullismo </vt:lpstr>
      <vt:lpstr> </vt:lpstr>
      <vt:lpstr>Episodi acuti di bullismo -Schema di intervento  </vt:lpstr>
      <vt:lpstr>   Protocollo di intervento per un primo esame nei casi acuti e di emergenza     Schema di segnalazione di evento o situazione di rischio a Forze della Polizia o Autorità giudiziaria  </vt:lpstr>
      <vt:lpstr> Il contrasto al Bullismo e Cyberbullismo è un’azione condivisa  (Raccomandazioni e responsabilità degli organi  e del personale scolastico) </vt:lpstr>
      <vt:lpstr>Consiglio d’Istituto </vt:lpstr>
      <vt:lpstr>Docenti </vt:lpstr>
      <vt:lpstr>Collaboratori scolastici e assistenti tecnici</vt:lpstr>
      <vt:lpstr>    Famiglie </vt:lpstr>
      <vt:lpstr>  Referente scolastico </vt:lpstr>
      <vt:lpstr>  </vt:lpstr>
      <vt:lpstr>  </vt:lpstr>
      <vt:lpstr>La Formazione </vt:lpstr>
      <vt:lpstr> </vt:lpstr>
      <vt:lpstr>Che cosa vuol dire Epolicy?</vt:lpstr>
      <vt:lpstr>  https://www.generazioniconnesse.it/site/it/0000/00/00/documento-di-epolicy-/   </vt:lpstr>
      <vt:lpstr>Il documento è composto: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ada d'alessandro</dc:creator>
  <cp:lastModifiedBy>Administrator</cp:lastModifiedBy>
  <cp:revision>131</cp:revision>
  <dcterms:created xsi:type="dcterms:W3CDTF">2021-03-15T10:06:08Z</dcterms:created>
  <dcterms:modified xsi:type="dcterms:W3CDTF">2021-05-27T15:05:15Z</dcterms:modified>
</cp:coreProperties>
</file>